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57" r:id="rId3"/>
    <p:sldId id="258" r:id="rId4"/>
    <p:sldId id="259" r:id="rId5"/>
    <p:sldId id="304" r:id="rId6"/>
    <p:sldId id="305" r:id="rId7"/>
    <p:sldId id="306" r:id="rId8"/>
    <p:sldId id="307" r:id="rId9"/>
    <p:sldId id="308" r:id="rId10"/>
    <p:sldId id="264" r:id="rId11"/>
    <p:sldId id="268" r:id="rId12"/>
    <p:sldId id="269" r:id="rId13"/>
    <p:sldId id="270" r:id="rId14"/>
    <p:sldId id="271" r:id="rId15"/>
    <p:sldId id="272" r:id="rId16"/>
    <p:sldId id="273" r:id="rId17"/>
    <p:sldId id="274" r:id="rId18"/>
    <p:sldId id="275" r:id="rId19"/>
    <p:sldId id="277" r:id="rId20"/>
    <p:sldId id="276" r:id="rId21"/>
    <p:sldId id="278" r:id="rId22"/>
    <p:sldId id="279" r:id="rId23"/>
    <p:sldId id="280" r:id="rId24"/>
    <p:sldId id="281" r:id="rId25"/>
    <p:sldId id="282" r:id="rId26"/>
    <p:sldId id="283" r:id="rId27"/>
    <p:sldId id="288" r:id="rId28"/>
    <p:sldId id="289" r:id="rId29"/>
    <p:sldId id="290" r:id="rId30"/>
    <p:sldId id="284" r:id="rId31"/>
    <p:sldId id="285" r:id="rId32"/>
    <p:sldId id="286" r:id="rId33"/>
    <p:sldId id="287" r:id="rId34"/>
    <p:sldId id="291" r:id="rId35"/>
    <p:sldId id="292" r:id="rId36"/>
    <p:sldId id="293" r:id="rId37"/>
    <p:sldId id="296" r:id="rId38"/>
    <p:sldId id="297" r:id="rId39"/>
    <p:sldId id="298" r:id="rId40"/>
    <p:sldId id="299" r:id="rId41"/>
    <p:sldId id="300" r:id="rId42"/>
    <p:sldId id="301" r:id="rId43"/>
    <p:sldId id="302" r:id="rId44"/>
    <p:sldId id="303"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4E4F"/>
    <a:srgbClr val="5640FA"/>
    <a:srgbClr val="CC00CC"/>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86" y="1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6/23/2024</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897991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6/23/2024</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259090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6/23/2024</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278835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6/23/2024</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311043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6/23/2024</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64498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6/23/2024</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95237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6/23/2024</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911533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6/23/2024</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694034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6/23/2024</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96145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6/23/2024</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364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6/23/2024</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83091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6/23/2024</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2519034785"/>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75" r:id="rId4"/>
    <p:sldLayoutId id="2147483676" r:id="rId5"/>
    <p:sldLayoutId id="2147483681" r:id="rId6"/>
    <p:sldLayoutId id="2147483677" r:id="rId7"/>
    <p:sldLayoutId id="2147483678" r:id="rId8"/>
    <p:sldLayoutId id="2147483679" r:id="rId9"/>
    <p:sldLayoutId id="2147483680" r:id="rId10"/>
    <p:sldLayoutId id="2147483682"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39.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jpe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4" Type="http://schemas.microsoft.com/office/2007/relationships/hdphoto" Target="../media/hdphoto1.wdp"/></Relationships>
</file>

<file path=ppt/slides/_rels/slide4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5" Type="http://schemas.openxmlformats.org/officeDocument/2006/relationships/image" Target="../media/image15.png"/><Relationship Id="rId4" Type="http://schemas.microsoft.com/office/2007/relationships/hdphoto" Target="../media/hdphoto1.wdp"/></Relationships>
</file>

<file path=ppt/slides/_rels/slide4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8A8D901-A3D4-47FE-97FD-FE36517414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1" descr="A splash of colors on a white surface">
            <a:extLst>
              <a:ext uri="{FF2B5EF4-FFF2-40B4-BE49-F238E27FC236}">
                <a16:creationId xmlns:a16="http://schemas.microsoft.com/office/drawing/2014/main" id="{B1312D33-929C-3F78-6C73-316C4B08AE4C}"/>
              </a:ext>
            </a:extLst>
          </p:cNvPr>
          <p:cNvPicPr>
            <a:picLocks noChangeAspect="1"/>
          </p:cNvPicPr>
          <p:nvPr/>
        </p:nvPicPr>
        <p:blipFill rotWithShape="1">
          <a:blip r:embed="rId2"/>
          <a:srcRect t="5845" b="26050"/>
          <a:stretch/>
        </p:blipFill>
        <p:spPr>
          <a:xfrm>
            <a:off x="20" y="1"/>
            <a:ext cx="12191980" cy="6924582"/>
          </a:xfrm>
          <a:custGeom>
            <a:avLst/>
            <a:gdLst/>
            <a:ahLst/>
            <a:cxnLst/>
            <a:rect l="l" t="t" r="r" b="b"/>
            <a:pathLst>
              <a:path w="12188952" h="6168721">
                <a:moveTo>
                  <a:pt x="0" y="0"/>
                </a:moveTo>
                <a:lnTo>
                  <a:pt x="12188952" y="0"/>
                </a:lnTo>
                <a:lnTo>
                  <a:pt x="12188952" y="6140172"/>
                </a:lnTo>
                <a:lnTo>
                  <a:pt x="11986461" y="6135590"/>
                </a:lnTo>
                <a:cubicBezTo>
                  <a:pt x="11912297" y="6136565"/>
                  <a:pt x="11838168" y="6140192"/>
                  <a:pt x="11764214" y="6146469"/>
                </a:cubicBezTo>
                <a:cubicBezTo>
                  <a:pt x="11656850" y="6154473"/>
                  <a:pt x="11548596" y="6165527"/>
                  <a:pt x="11441995" y="6145198"/>
                </a:cubicBezTo>
                <a:cubicBezTo>
                  <a:pt x="11324975" y="6122709"/>
                  <a:pt x="11208081" y="6122582"/>
                  <a:pt x="11090044" y="6128299"/>
                </a:cubicBezTo>
                <a:cubicBezTo>
                  <a:pt x="10989160" y="6133127"/>
                  <a:pt x="10888657" y="6158539"/>
                  <a:pt x="10787011" y="6131730"/>
                </a:cubicBezTo>
                <a:cubicBezTo>
                  <a:pt x="10776897" y="6130256"/>
                  <a:pt x="10766592" y="6130688"/>
                  <a:pt x="10756643" y="6133000"/>
                </a:cubicBezTo>
                <a:cubicBezTo>
                  <a:pt x="10645468" y="6148374"/>
                  <a:pt x="10533530" y="6135796"/>
                  <a:pt x="10421973" y="6140116"/>
                </a:cubicBezTo>
                <a:cubicBezTo>
                  <a:pt x="10370515" y="6142149"/>
                  <a:pt x="10318040" y="6141005"/>
                  <a:pt x="10267216" y="6146469"/>
                </a:cubicBezTo>
                <a:cubicBezTo>
                  <a:pt x="10150577" y="6158920"/>
                  <a:pt x="10034192" y="6165527"/>
                  <a:pt x="9918824" y="6136177"/>
                </a:cubicBezTo>
                <a:cubicBezTo>
                  <a:pt x="9885153" y="6128261"/>
                  <a:pt x="9850745" y="6124005"/>
                  <a:pt x="9816160" y="6123471"/>
                </a:cubicBezTo>
                <a:cubicBezTo>
                  <a:pt x="9703206" y="6119405"/>
                  <a:pt x="9590632" y="6127156"/>
                  <a:pt x="9478059" y="6133509"/>
                </a:cubicBezTo>
                <a:cubicBezTo>
                  <a:pt x="9399918" y="6137956"/>
                  <a:pt x="9321904" y="6147612"/>
                  <a:pt x="9243637" y="6139480"/>
                </a:cubicBezTo>
                <a:cubicBezTo>
                  <a:pt x="9198150" y="6134779"/>
                  <a:pt x="9152282" y="6134779"/>
                  <a:pt x="9106795" y="6139480"/>
                </a:cubicBezTo>
                <a:cubicBezTo>
                  <a:pt x="9022962" y="6149302"/>
                  <a:pt x="8938380" y="6151132"/>
                  <a:pt x="8854204" y="6144944"/>
                </a:cubicBezTo>
                <a:cubicBezTo>
                  <a:pt x="8728543" y="6134144"/>
                  <a:pt x="8603010" y="6125123"/>
                  <a:pt x="8476969" y="6142276"/>
                </a:cubicBezTo>
                <a:cubicBezTo>
                  <a:pt x="8405486" y="6153508"/>
                  <a:pt x="8332808" y="6154829"/>
                  <a:pt x="8260970" y="6146214"/>
                </a:cubicBezTo>
                <a:cubicBezTo>
                  <a:pt x="8089823" y="6122200"/>
                  <a:pt x="7918295" y="6129951"/>
                  <a:pt x="7746767" y="6139861"/>
                </a:cubicBezTo>
                <a:cubicBezTo>
                  <a:pt x="7632160" y="6146596"/>
                  <a:pt x="7517046" y="6158920"/>
                  <a:pt x="7402693" y="6142657"/>
                </a:cubicBezTo>
                <a:cubicBezTo>
                  <a:pt x="7256831" y="6122328"/>
                  <a:pt x="7110841" y="6129062"/>
                  <a:pt x="6964597" y="6135033"/>
                </a:cubicBezTo>
                <a:cubicBezTo>
                  <a:pt x="6857233" y="6139480"/>
                  <a:pt x="6749742" y="6152949"/>
                  <a:pt x="6642124" y="6136304"/>
                </a:cubicBezTo>
                <a:cubicBezTo>
                  <a:pt x="6631045" y="6134792"/>
                  <a:pt x="6619775" y="6135923"/>
                  <a:pt x="6609216" y="6139607"/>
                </a:cubicBezTo>
                <a:cubicBezTo>
                  <a:pt x="6568379" y="6153050"/>
                  <a:pt x="6524595" y="6154854"/>
                  <a:pt x="6482793" y="6144817"/>
                </a:cubicBezTo>
                <a:cubicBezTo>
                  <a:pt x="6405669" y="6127918"/>
                  <a:pt x="6328672" y="6120549"/>
                  <a:pt x="6250150" y="6135923"/>
                </a:cubicBezTo>
                <a:cubicBezTo>
                  <a:pt x="6217254" y="6142809"/>
                  <a:pt x="6183521" y="6144817"/>
                  <a:pt x="6150028" y="6141894"/>
                </a:cubicBezTo>
                <a:cubicBezTo>
                  <a:pt x="6020175" y="6128934"/>
                  <a:pt x="5890068" y="6134017"/>
                  <a:pt x="5760087" y="6136558"/>
                </a:cubicBezTo>
                <a:cubicBezTo>
                  <a:pt x="5521345" y="6141005"/>
                  <a:pt x="5282477" y="6136558"/>
                  <a:pt x="5044242" y="6159301"/>
                </a:cubicBezTo>
                <a:cubicBezTo>
                  <a:pt x="4979506" y="6165463"/>
                  <a:pt x="4914326" y="6169403"/>
                  <a:pt x="4849272" y="6168624"/>
                </a:cubicBezTo>
                <a:cubicBezTo>
                  <a:pt x="4784218" y="6167846"/>
                  <a:pt x="4719291" y="6162351"/>
                  <a:pt x="4655063" y="6149645"/>
                </a:cubicBezTo>
                <a:cubicBezTo>
                  <a:pt x="4447578" y="6109368"/>
                  <a:pt x="4239457" y="6106826"/>
                  <a:pt x="4029811" y="6123090"/>
                </a:cubicBezTo>
                <a:cubicBezTo>
                  <a:pt x="3943792" y="6129824"/>
                  <a:pt x="3857774" y="6141005"/>
                  <a:pt x="3771375" y="6138845"/>
                </a:cubicBezTo>
                <a:cubicBezTo>
                  <a:pt x="3623225" y="6134906"/>
                  <a:pt x="3474948" y="6142911"/>
                  <a:pt x="3326672" y="6140878"/>
                </a:cubicBezTo>
                <a:cubicBezTo>
                  <a:pt x="3322669" y="6140306"/>
                  <a:pt x="3318578" y="6140840"/>
                  <a:pt x="3314855" y="6142403"/>
                </a:cubicBezTo>
                <a:cubicBezTo>
                  <a:pt x="3278008" y="6167687"/>
                  <a:pt x="3237604" y="6157904"/>
                  <a:pt x="3199487" y="6151297"/>
                </a:cubicBezTo>
                <a:cubicBezTo>
                  <a:pt x="3072810" y="6129316"/>
                  <a:pt x="2946260" y="6118516"/>
                  <a:pt x="2817550" y="6135542"/>
                </a:cubicBezTo>
                <a:cubicBezTo>
                  <a:pt x="2694647" y="6153368"/>
                  <a:pt x="2569990" y="6155591"/>
                  <a:pt x="2446541" y="6142149"/>
                </a:cubicBezTo>
                <a:cubicBezTo>
                  <a:pt x="2276791" y="6122328"/>
                  <a:pt x="2107677" y="6126521"/>
                  <a:pt x="1938308" y="6142149"/>
                </a:cubicBezTo>
                <a:cubicBezTo>
                  <a:pt x="1869570" y="6148501"/>
                  <a:pt x="1799815" y="6159301"/>
                  <a:pt x="1731712" y="6143419"/>
                </a:cubicBezTo>
                <a:cubicBezTo>
                  <a:pt x="1647854" y="6123979"/>
                  <a:pt x="1564250" y="6130332"/>
                  <a:pt x="1480137" y="6134652"/>
                </a:cubicBezTo>
                <a:cubicBezTo>
                  <a:pt x="1373663" y="6140243"/>
                  <a:pt x="1267442" y="6156379"/>
                  <a:pt x="1160586" y="6143673"/>
                </a:cubicBezTo>
                <a:cubicBezTo>
                  <a:pt x="1111161" y="6137829"/>
                  <a:pt x="1062116" y="6128553"/>
                  <a:pt x="1012055" y="6130967"/>
                </a:cubicBezTo>
                <a:cubicBezTo>
                  <a:pt x="873562" y="6137320"/>
                  <a:pt x="735196" y="6144817"/>
                  <a:pt x="596449" y="6143673"/>
                </a:cubicBezTo>
                <a:cubicBezTo>
                  <a:pt x="538383" y="6143292"/>
                  <a:pt x="480699" y="6141386"/>
                  <a:pt x="422887" y="6137193"/>
                </a:cubicBezTo>
                <a:cubicBezTo>
                  <a:pt x="315015" y="6129316"/>
                  <a:pt x="207524" y="6139989"/>
                  <a:pt x="100033" y="6143800"/>
                </a:cubicBezTo>
                <a:lnTo>
                  <a:pt x="0" y="6139320"/>
                </a:lnTo>
                <a:lnTo>
                  <a:pt x="0" y="3424755"/>
                </a:lnTo>
                <a:close/>
              </a:path>
            </a:pathLst>
          </a:custGeom>
        </p:spPr>
      </p:pic>
      <p:sp>
        <p:nvSpPr>
          <p:cNvPr id="5" name="TextBox 4">
            <a:extLst>
              <a:ext uri="{FF2B5EF4-FFF2-40B4-BE49-F238E27FC236}">
                <a16:creationId xmlns:a16="http://schemas.microsoft.com/office/drawing/2014/main" id="{C956A40B-CFBD-D450-AD7A-64BA193E6559}"/>
              </a:ext>
            </a:extLst>
          </p:cNvPr>
          <p:cNvSpPr txBox="1"/>
          <p:nvPr/>
        </p:nvSpPr>
        <p:spPr>
          <a:xfrm>
            <a:off x="7519386" y="1045531"/>
            <a:ext cx="4669566" cy="5078313"/>
          </a:xfrm>
          <a:prstGeom prst="rect">
            <a:avLst/>
          </a:prstGeom>
          <a:noFill/>
        </p:spPr>
        <p:txBody>
          <a:bodyPr wrap="square" rtlCol="0">
            <a:spAutoFit/>
          </a:bodyPr>
          <a:lstStyle/>
          <a:p>
            <a:pPr algn="ctr"/>
            <a:r>
              <a:rPr lang="en-US" sz="3600" b="1" dirty="0">
                <a:solidFill>
                  <a:schemeClr val="tx1">
                    <a:lumMod val="95000"/>
                    <a:lumOff val="5000"/>
                  </a:schemeClr>
                </a:solidFill>
              </a:rPr>
              <a:t>Bonding Review for Fun and Enjoyment</a:t>
            </a:r>
          </a:p>
          <a:p>
            <a:pPr algn="ctr"/>
            <a:endParaRPr lang="en-US" sz="3600" b="1" dirty="0">
              <a:solidFill>
                <a:schemeClr val="tx1">
                  <a:lumMod val="95000"/>
                  <a:lumOff val="5000"/>
                </a:schemeClr>
              </a:solidFill>
            </a:endParaRPr>
          </a:p>
          <a:p>
            <a:pPr algn="ctr"/>
            <a:r>
              <a:rPr lang="en-US" sz="3600" b="1" dirty="0">
                <a:solidFill>
                  <a:schemeClr val="tx1">
                    <a:lumMod val="95000"/>
                    <a:lumOff val="5000"/>
                  </a:schemeClr>
                </a:solidFill>
              </a:rPr>
              <a:t>What you need to know</a:t>
            </a:r>
            <a:br>
              <a:rPr lang="en-US" sz="3600" b="1" dirty="0">
                <a:solidFill>
                  <a:schemeClr val="tx1">
                    <a:lumMod val="95000"/>
                    <a:lumOff val="5000"/>
                  </a:schemeClr>
                </a:solidFill>
              </a:rPr>
            </a:br>
            <a:r>
              <a:rPr lang="en-US" sz="3600" b="1" dirty="0">
                <a:solidFill>
                  <a:schemeClr val="tx1">
                    <a:lumMod val="95000"/>
                    <a:lumOff val="5000"/>
                  </a:schemeClr>
                </a:solidFill>
              </a:rPr>
              <a:t>in order to become the </a:t>
            </a:r>
            <a:br>
              <a:rPr lang="en-US" sz="3600" b="1" dirty="0">
                <a:solidFill>
                  <a:schemeClr val="tx1">
                    <a:lumMod val="95000"/>
                    <a:lumOff val="5000"/>
                  </a:schemeClr>
                </a:solidFill>
              </a:rPr>
            </a:br>
            <a:r>
              <a:rPr lang="en-US" sz="3600" b="1" dirty="0">
                <a:solidFill>
                  <a:schemeClr val="tx1">
                    <a:lumMod val="95000"/>
                    <a:lumOff val="5000"/>
                  </a:schemeClr>
                </a:solidFill>
              </a:rPr>
              <a:t>best person you can be.  </a:t>
            </a:r>
          </a:p>
          <a:p>
            <a:pPr algn="ctr"/>
            <a:endParaRPr lang="en-US" sz="3600" b="1" dirty="0">
              <a:solidFill>
                <a:schemeClr val="tx1">
                  <a:lumMod val="95000"/>
                  <a:lumOff val="5000"/>
                </a:schemeClr>
              </a:solidFill>
            </a:endParaRPr>
          </a:p>
          <a:p>
            <a:pPr algn="ctr"/>
            <a:r>
              <a:rPr lang="en-US" sz="3600" b="1" dirty="0">
                <a:solidFill>
                  <a:schemeClr val="tx1">
                    <a:lumMod val="95000"/>
                    <a:lumOff val="5000"/>
                  </a:schemeClr>
                </a:solidFill>
              </a:rPr>
              <a:t>No kidding.</a:t>
            </a:r>
          </a:p>
          <a:p>
            <a:pPr algn="ctr"/>
            <a:endParaRPr lang="en-US" sz="3600" b="1" dirty="0">
              <a:solidFill>
                <a:schemeClr val="tx1">
                  <a:lumMod val="95000"/>
                  <a:lumOff val="5000"/>
                </a:schemeClr>
              </a:solidFill>
            </a:endParaRPr>
          </a:p>
          <a:p>
            <a:pPr algn="ctr"/>
            <a:r>
              <a:rPr lang="en-US" sz="3600" b="1" dirty="0">
                <a:solidFill>
                  <a:schemeClr val="tx1">
                    <a:lumMod val="95000"/>
                    <a:lumOff val="5000"/>
                  </a:schemeClr>
                </a:solidFill>
              </a:rPr>
              <a:t>Get a Periodic Table now.  </a:t>
            </a:r>
          </a:p>
        </p:txBody>
      </p:sp>
    </p:spTree>
    <p:extLst>
      <p:ext uri="{BB962C8B-B14F-4D97-AF65-F5344CB8AC3E}">
        <p14:creationId xmlns:p14="http://schemas.microsoft.com/office/powerpoint/2010/main" val="3619546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eriodic Table">
            <a:extLst>
              <a:ext uri="{FF2B5EF4-FFF2-40B4-BE49-F238E27FC236}">
                <a16:creationId xmlns:a16="http://schemas.microsoft.com/office/drawing/2014/main" id="{FEE67D1B-B7FA-0758-3584-05C2574E363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926" b="34848"/>
          <a:stretch/>
        </p:blipFill>
        <p:spPr bwMode="auto">
          <a:xfrm>
            <a:off x="2429669" y="3367704"/>
            <a:ext cx="7264747" cy="349029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9A5D2A17-CFC7-595B-96D3-D6B291FF52D4}"/>
              </a:ext>
            </a:extLst>
          </p:cNvPr>
          <p:cNvSpPr txBox="1"/>
          <p:nvPr/>
        </p:nvSpPr>
        <p:spPr>
          <a:xfrm>
            <a:off x="0" y="914400"/>
            <a:ext cx="2743200" cy="5632311"/>
          </a:xfrm>
          <a:prstGeom prst="rect">
            <a:avLst/>
          </a:prstGeom>
          <a:noFill/>
        </p:spPr>
        <p:txBody>
          <a:bodyPr wrap="square" rtlCol="0">
            <a:spAutoFit/>
          </a:bodyPr>
          <a:lstStyle/>
          <a:p>
            <a:r>
              <a:rPr lang="en-US" sz="2000" b="1" dirty="0">
                <a:solidFill>
                  <a:srgbClr val="EB4E4F"/>
                </a:solidFill>
                <a:latin typeface="Century Schoolbook" panose="02040604050505020304" pitchFamily="18" charset="0"/>
              </a:rPr>
              <a:t>H is a freak… </a:t>
            </a:r>
            <a:br>
              <a:rPr lang="en-US" sz="2000" b="1" dirty="0">
                <a:solidFill>
                  <a:srgbClr val="EB4E4F"/>
                </a:solidFill>
                <a:latin typeface="Century Schoolbook" panose="02040604050505020304" pitchFamily="18" charset="0"/>
              </a:rPr>
            </a:br>
            <a:br>
              <a:rPr lang="en-US" sz="2000" b="1" dirty="0">
                <a:solidFill>
                  <a:srgbClr val="EB4E4F"/>
                </a:solidFill>
                <a:latin typeface="Century Schoolbook" panose="02040604050505020304" pitchFamily="18" charset="0"/>
              </a:rPr>
            </a:br>
            <a:r>
              <a:rPr lang="en-US" sz="2000" b="1" dirty="0">
                <a:solidFill>
                  <a:srgbClr val="EB4E4F"/>
                </a:solidFill>
                <a:latin typeface="Century Schoolbook" panose="02040604050505020304" pitchFamily="18" charset="0"/>
              </a:rPr>
              <a:t>It does not form by making ions, but when a hydrogen compounds </a:t>
            </a:r>
            <a:br>
              <a:rPr lang="en-US" sz="2000" b="1" dirty="0">
                <a:solidFill>
                  <a:srgbClr val="EB4E4F"/>
                </a:solidFill>
                <a:latin typeface="Century Schoolbook" panose="02040604050505020304" pitchFamily="18" charset="0"/>
              </a:rPr>
            </a:br>
            <a:r>
              <a:rPr lang="en-US" sz="2000" b="1" dirty="0">
                <a:solidFill>
                  <a:srgbClr val="EB4E4F"/>
                </a:solidFill>
                <a:latin typeface="Century Schoolbook" panose="02040604050505020304" pitchFamily="18" charset="0"/>
              </a:rPr>
              <a:t>like HCl or HF goes into water, </a:t>
            </a:r>
            <a:br>
              <a:rPr lang="en-US" sz="2000" b="1" dirty="0">
                <a:solidFill>
                  <a:srgbClr val="EB4E4F"/>
                </a:solidFill>
                <a:latin typeface="Century Schoolbook" panose="02040604050505020304" pitchFamily="18" charset="0"/>
              </a:rPr>
            </a:br>
            <a:r>
              <a:rPr lang="en-US" sz="2000" b="1" dirty="0">
                <a:solidFill>
                  <a:srgbClr val="EB4E4F"/>
                </a:solidFill>
                <a:latin typeface="Century Schoolbook" panose="02040604050505020304" pitchFamily="18" charset="0"/>
              </a:rPr>
              <a:t>it “</a:t>
            </a:r>
            <a:r>
              <a:rPr lang="en-US" sz="2000" b="1" dirty="0" err="1">
                <a:solidFill>
                  <a:srgbClr val="EB4E4F"/>
                </a:solidFill>
                <a:latin typeface="Century Schoolbook" panose="02040604050505020304" pitchFamily="18" charset="0"/>
              </a:rPr>
              <a:t>unbonds</a:t>
            </a:r>
            <a:r>
              <a:rPr lang="en-US" sz="2000" b="1" dirty="0">
                <a:solidFill>
                  <a:srgbClr val="EB4E4F"/>
                </a:solidFill>
                <a:latin typeface="Century Schoolbook" panose="02040604050505020304" pitchFamily="18" charset="0"/>
              </a:rPr>
              <a:t>” like </a:t>
            </a:r>
            <a:br>
              <a:rPr lang="en-US" sz="2000" b="1" dirty="0">
                <a:solidFill>
                  <a:srgbClr val="EB4E4F"/>
                </a:solidFill>
                <a:latin typeface="Century Schoolbook" panose="02040604050505020304" pitchFamily="18" charset="0"/>
              </a:rPr>
            </a:br>
            <a:r>
              <a:rPr lang="en-US" sz="2000" b="1" dirty="0">
                <a:solidFill>
                  <a:srgbClr val="EB4E4F"/>
                </a:solidFill>
                <a:latin typeface="Century Schoolbook" panose="02040604050505020304" pitchFamily="18" charset="0"/>
              </a:rPr>
              <a:t>it’s a group 1 metal, it forms </a:t>
            </a:r>
            <a:br>
              <a:rPr lang="en-US" sz="2000" b="1" dirty="0">
                <a:solidFill>
                  <a:srgbClr val="EB4E4F"/>
                </a:solidFill>
                <a:latin typeface="Century Schoolbook" panose="02040604050505020304" pitchFamily="18" charset="0"/>
              </a:rPr>
            </a:br>
            <a:r>
              <a:rPr lang="en-US" sz="2000" b="1" dirty="0">
                <a:solidFill>
                  <a:srgbClr val="EB4E4F"/>
                </a:solidFill>
                <a:latin typeface="Century Schoolbook" panose="02040604050505020304" pitchFamily="18" charset="0"/>
              </a:rPr>
              <a:t>the H</a:t>
            </a:r>
            <a:r>
              <a:rPr lang="en-US" sz="2000" b="1" baseline="30000" dirty="0">
                <a:solidFill>
                  <a:srgbClr val="EB4E4F"/>
                </a:solidFill>
                <a:latin typeface="Century Schoolbook" panose="02040604050505020304" pitchFamily="18" charset="0"/>
              </a:rPr>
              <a:t>+1 </a:t>
            </a:r>
            <a:r>
              <a:rPr lang="en-US" sz="2000" b="1" dirty="0">
                <a:solidFill>
                  <a:srgbClr val="EB4E4F"/>
                </a:solidFill>
                <a:latin typeface="Century Schoolbook" panose="02040604050505020304" pitchFamily="18" charset="0"/>
              </a:rPr>
              <a:t>cation. </a:t>
            </a:r>
          </a:p>
          <a:p>
            <a:endParaRPr lang="en-US" sz="2000" b="1" dirty="0">
              <a:solidFill>
                <a:srgbClr val="EB4E4F"/>
              </a:solidFill>
              <a:latin typeface="Century Schoolbook" panose="02040604050505020304" pitchFamily="18" charset="0"/>
            </a:endParaRPr>
          </a:p>
          <a:p>
            <a:r>
              <a:rPr lang="en-US" sz="2000" b="1" dirty="0">
                <a:solidFill>
                  <a:srgbClr val="EB4E4F"/>
                </a:solidFill>
                <a:latin typeface="Century Schoolbook" panose="02040604050505020304" pitchFamily="18" charset="0"/>
              </a:rPr>
              <a:t>ACIDS have </a:t>
            </a:r>
            <a:br>
              <a:rPr lang="en-US" sz="2000" b="1" dirty="0">
                <a:solidFill>
                  <a:srgbClr val="EB4E4F"/>
                </a:solidFill>
                <a:latin typeface="Century Schoolbook" panose="02040604050505020304" pitchFamily="18" charset="0"/>
              </a:rPr>
            </a:br>
            <a:r>
              <a:rPr lang="en-US" sz="2000" b="1" dirty="0">
                <a:solidFill>
                  <a:srgbClr val="EB4E4F"/>
                </a:solidFill>
                <a:latin typeface="Century Schoolbook" panose="02040604050505020304" pitchFamily="18" charset="0"/>
              </a:rPr>
              <a:t>H</a:t>
            </a:r>
            <a:r>
              <a:rPr lang="en-US" sz="2000" b="1" baseline="30000" dirty="0">
                <a:solidFill>
                  <a:srgbClr val="EB4E4F"/>
                </a:solidFill>
                <a:latin typeface="Century Schoolbook" panose="02040604050505020304" pitchFamily="18" charset="0"/>
              </a:rPr>
              <a:t>+1</a:t>
            </a:r>
            <a:r>
              <a:rPr lang="en-US" sz="2000" b="1" baseline="-25000" dirty="0">
                <a:solidFill>
                  <a:srgbClr val="EB4E4F"/>
                </a:solidFill>
                <a:latin typeface="Century Schoolbook" panose="02040604050505020304" pitchFamily="18" charset="0"/>
              </a:rPr>
              <a:t>(AQ)</a:t>
            </a:r>
            <a:br>
              <a:rPr lang="en-US" sz="2000" b="1" baseline="30000" dirty="0">
                <a:solidFill>
                  <a:srgbClr val="EB4E4F"/>
                </a:solidFill>
                <a:latin typeface="Century Schoolbook" panose="02040604050505020304" pitchFamily="18" charset="0"/>
              </a:rPr>
            </a:br>
            <a:r>
              <a:rPr lang="en-US" sz="2000" b="1" dirty="0">
                <a:solidFill>
                  <a:srgbClr val="EB4E4F"/>
                </a:solidFill>
                <a:latin typeface="Century Schoolbook" panose="02040604050505020304" pitchFamily="18" charset="0"/>
              </a:rPr>
              <a:t>cations, </a:t>
            </a:r>
            <a:br>
              <a:rPr lang="en-US" sz="2000" b="1" dirty="0">
                <a:solidFill>
                  <a:srgbClr val="EB4E4F"/>
                </a:solidFill>
                <a:latin typeface="Century Schoolbook" panose="02040604050505020304" pitchFamily="18" charset="0"/>
              </a:rPr>
            </a:br>
            <a:r>
              <a:rPr lang="en-US" sz="2000" b="1" dirty="0">
                <a:solidFill>
                  <a:srgbClr val="EB4E4F"/>
                </a:solidFill>
                <a:latin typeface="Century Schoolbook" panose="02040604050505020304" pitchFamily="18" charset="0"/>
              </a:rPr>
              <a:t>which are</a:t>
            </a:r>
            <a:br>
              <a:rPr lang="en-US" sz="2000" b="1" dirty="0">
                <a:solidFill>
                  <a:srgbClr val="EB4E4F"/>
                </a:solidFill>
                <a:latin typeface="Century Schoolbook" panose="02040604050505020304" pitchFamily="18" charset="0"/>
              </a:rPr>
            </a:br>
            <a:r>
              <a:rPr lang="en-US" sz="2000" b="1" dirty="0">
                <a:solidFill>
                  <a:srgbClr val="EB4E4F"/>
                </a:solidFill>
                <a:latin typeface="Century Schoolbook" panose="02040604050505020304" pitchFamily="18" charset="0"/>
              </a:rPr>
              <a:t>way cool. </a:t>
            </a:r>
          </a:p>
        </p:txBody>
      </p:sp>
      <p:sp>
        <p:nvSpPr>
          <p:cNvPr id="4" name="Arrow: Curved Left 3">
            <a:extLst>
              <a:ext uri="{FF2B5EF4-FFF2-40B4-BE49-F238E27FC236}">
                <a16:creationId xmlns:a16="http://schemas.microsoft.com/office/drawing/2014/main" id="{04D2B1D2-2F8C-1EA3-9A08-C9BEE33AB797}"/>
              </a:ext>
            </a:extLst>
          </p:cNvPr>
          <p:cNvSpPr/>
          <p:nvPr/>
        </p:nvSpPr>
        <p:spPr>
          <a:xfrm rot="21223417">
            <a:off x="3036164" y="1811044"/>
            <a:ext cx="1136341" cy="2221636"/>
          </a:xfrm>
          <a:prstGeom prst="curvedLeftArrow">
            <a:avLst>
              <a:gd name="adj1" fmla="val 21619"/>
              <a:gd name="adj2" fmla="val 50000"/>
              <a:gd name="adj3" fmla="val 47656"/>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107037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8EE6B76-FEA4-07B6-D34E-8167D5048FE9}"/>
              </a:ext>
            </a:extLst>
          </p:cNvPr>
          <p:cNvSpPr txBox="1"/>
          <p:nvPr/>
        </p:nvSpPr>
        <p:spPr>
          <a:xfrm>
            <a:off x="0" y="0"/>
            <a:ext cx="12192000" cy="584775"/>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main ways atoms bond together are </a:t>
            </a:r>
            <a:r>
              <a:rPr lang="en-US" sz="3200" dirty="0">
                <a:solidFill>
                  <a:srgbClr val="EB4E4F"/>
                </a:solidFill>
                <a:latin typeface="Times New Roman" panose="02020603050405020304" pitchFamily="18" charset="0"/>
                <a:cs typeface="Times New Roman" panose="02020603050405020304" pitchFamily="18" charset="0"/>
              </a:rPr>
              <a:t>IONIC</a:t>
            </a:r>
            <a:r>
              <a:rPr lang="en-US" sz="3200" dirty="0">
                <a:latin typeface="Times New Roman" panose="02020603050405020304" pitchFamily="18" charset="0"/>
                <a:cs typeface="Times New Roman" panose="02020603050405020304" pitchFamily="18" charset="0"/>
              </a:rPr>
              <a:t> &amp; </a:t>
            </a:r>
            <a:r>
              <a:rPr lang="en-US" sz="3200" dirty="0">
                <a:solidFill>
                  <a:srgbClr val="5640FA"/>
                </a:solidFill>
                <a:latin typeface="Times New Roman" panose="02020603050405020304" pitchFamily="18" charset="0"/>
                <a:cs typeface="Times New Roman" panose="02020603050405020304" pitchFamily="18" charset="0"/>
              </a:rPr>
              <a:t>COVALENT</a:t>
            </a:r>
          </a:p>
        </p:txBody>
      </p:sp>
      <p:graphicFrame>
        <p:nvGraphicFramePr>
          <p:cNvPr id="4" name="Table 4">
            <a:extLst>
              <a:ext uri="{FF2B5EF4-FFF2-40B4-BE49-F238E27FC236}">
                <a16:creationId xmlns:a16="http://schemas.microsoft.com/office/drawing/2014/main" id="{EA888091-BBF1-AF9E-91B8-2F1537FE2F94}"/>
              </a:ext>
            </a:extLst>
          </p:cNvPr>
          <p:cNvGraphicFramePr>
            <a:graphicFrameLocks noGrp="1"/>
          </p:cNvGraphicFramePr>
          <p:nvPr>
            <p:extLst>
              <p:ext uri="{D42A27DB-BD31-4B8C-83A1-F6EECF244321}">
                <p14:modId xmlns:p14="http://schemas.microsoft.com/office/powerpoint/2010/main" val="640805851"/>
              </p:ext>
            </p:extLst>
          </p:nvPr>
        </p:nvGraphicFramePr>
        <p:xfrm>
          <a:off x="0" y="655796"/>
          <a:ext cx="12192000" cy="6202203"/>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840143310"/>
                    </a:ext>
                  </a:extLst>
                </a:gridCol>
                <a:gridCol w="6096000">
                  <a:extLst>
                    <a:ext uri="{9D8B030D-6E8A-4147-A177-3AD203B41FA5}">
                      <a16:colId xmlns:a16="http://schemas.microsoft.com/office/drawing/2014/main" val="2155751769"/>
                    </a:ext>
                  </a:extLst>
                </a:gridCol>
              </a:tblGrid>
              <a:tr h="1034504">
                <a:tc>
                  <a:txBody>
                    <a:bodyPr/>
                    <a:lstStyle/>
                    <a:p>
                      <a:pPr algn="ctr"/>
                      <a:r>
                        <a:rPr lang="en-US" sz="4000" dirty="0">
                          <a:solidFill>
                            <a:srgbClr val="EB4E4F"/>
                          </a:solidFill>
                          <a:latin typeface="Times New Roman" panose="02020603050405020304" pitchFamily="18" charset="0"/>
                          <a:cs typeface="Times New Roman" panose="02020603050405020304" pitchFamily="18" charset="0"/>
                        </a:rPr>
                        <a:t>IONIC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4000" dirty="0">
                          <a:solidFill>
                            <a:srgbClr val="5640FA"/>
                          </a:solidFill>
                          <a:latin typeface="Times New Roman" panose="02020603050405020304" pitchFamily="18" charset="0"/>
                          <a:cs typeface="Times New Roman" panose="02020603050405020304" pitchFamily="18" charset="0"/>
                        </a:rPr>
                        <a:t>COVALENT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5099480"/>
                  </a:ext>
                </a:extLst>
              </a:tr>
              <a:tr h="1659379">
                <a:tc>
                  <a:txBody>
                    <a:bodyPr/>
                    <a:lstStyle/>
                    <a:p>
                      <a:pPr algn="ctr"/>
                      <a:endParaRPr lang="en-US" sz="1800" dirty="0">
                        <a:solidFill>
                          <a:srgbClr val="EB4E4F"/>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1745288"/>
                  </a:ext>
                </a:extLst>
              </a:tr>
              <a:tr h="1754160">
                <a:tc>
                  <a:txBody>
                    <a:bodyPr/>
                    <a:lstStyle/>
                    <a:p>
                      <a:pPr algn="ctr"/>
                      <a:endParaRPr lang="en-US" sz="1800" dirty="0">
                        <a:solidFill>
                          <a:srgbClr val="EB4E4F"/>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36291823"/>
                  </a:ext>
                </a:extLst>
              </a:tr>
              <a:tr h="1754160">
                <a:tc>
                  <a:txBody>
                    <a:bodyPr/>
                    <a:lstStyle/>
                    <a:p>
                      <a:pPr algn="ctr"/>
                      <a:endParaRPr lang="en-US" sz="1800" dirty="0">
                        <a:solidFill>
                          <a:srgbClr val="EB4E4F"/>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3679588"/>
                  </a:ext>
                </a:extLst>
              </a:tr>
            </a:tbl>
          </a:graphicData>
        </a:graphic>
      </p:graphicFrame>
    </p:spTree>
    <p:extLst>
      <p:ext uri="{BB962C8B-B14F-4D97-AF65-F5344CB8AC3E}">
        <p14:creationId xmlns:p14="http://schemas.microsoft.com/office/powerpoint/2010/main" val="3567703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8EE6B76-FEA4-07B6-D34E-8167D5048FE9}"/>
              </a:ext>
            </a:extLst>
          </p:cNvPr>
          <p:cNvSpPr txBox="1"/>
          <p:nvPr/>
        </p:nvSpPr>
        <p:spPr>
          <a:xfrm>
            <a:off x="0" y="0"/>
            <a:ext cx="12192000" cy="584775"/>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main ways atoms bond together are </a:t>
            </a:r>
            <a:r>
              <a:rPr lang="en-US" sz="3200" dirty="0">
                <a:solidFill>
                  <a:srgbClr val="EB4E4F"/>
                </a:solidFill>
                <a:latin typeface="Times New Roman" panose="02020603050405020304" pitchFamily="18" charset="0"/>
                <a:cs typeface="Times New Roman" panose="02020603050405020304" pitchFamily="18" charset="0"/>
              </a:rPr>
              <a:t>IONIC</a:t>
            </a:r>
            <a:r>
              <a:rPr lang="en-US" sz="3200" dirty="0">
                <a:latin typeface="Times New Roman" panose="02020603050405020304" pitchFamily="18" charset="0"/>
                <a:cs typeface="Times New Roman" panose="02020603050405020304" pitchFamily="18" charset="0"/>
              </a:rPr>
              <a:t> &amp; </a:t>
            </a:r>
            <a:r>
              <a:rPr lang="en-US" sz="3200" dirty="0">
                <a:solidFill>
                  <a:srgbClr val="5640FA"/>
                </a:solidFill>
                <a:latin typeface="Times New Roman" panose="02020603050405020304" pitchFamily="18" charset="0"/>
                <a:cs typeface="Times New Roman" panose="02020603050405020304" pitchFamily="18" charset="0"/>
              </a:rPr>
              <a:t>COVALENT</a:t>
            </a:r>
          </a:p>
        </p:txBody>
      </p:sp>
      <p:graphicFrame>
        <p:nvGraphicFramePr>
          <p:cNvPr id="4" name="Table 4">
            <a:extLst>
              <a:ext uri="{FF2B5EF4-FFF2-40B4-BE49-F238E27FC236}">
                <a16:creationId xmlns:a16="http://schemas.microsoft.com/office/drawing/2014/main" id="{EA888091-BBF1-AF9E-91B8-2F1537FE2F94}"/>
              </a:ext>
            </a:extLst>
          </p:cNvPr>
          <p:cNvGraphicFramePr>
            <a:graphicFrameLocks noGrp="1"/>
          </p:cNvGraphicFramePr>
          <p:nvPr>
            <p:extLst>
              <p:ext uri="{D42A27DB-BD31-4B8C-83A1-F6EECF244321}">
                <p14:modId xmlns:p14="http://schemas.microsoft.com/office/powerpoint/2010/main" val="961712180"/>
              </p:ext>
            </p:extLst>
          </p:nvPr>
        </p:nvGraphicFramePr>
        <p:xfrm>
          <a:off x="0" y="655796"/>
          <a:ext cx="12192000" cy="6202203"/>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840143310"/>
                    </a:ext>
                  </a:extLst>
                </a:gridCol>
                <a:gridCol w="6096000">
                  <a:extLst>
                    <a:ext uri="{9D8B030D-6E8A-4147-A177-3AD203B41FA5}">
                      <a16:colId xmlns:a16="http://schemas.microsoft.com/office/drawing/2014/main" val="2155751769"/>
                    </a:ext>
                  </a:extLst>
                </a:gridCol>
              </a:tblGrid>
              <a:tr h="1034504">
                <a:tc>
                  <a:txBody>
                    <a:bodyPr/>
                    <a:lstStyle/>
                    <a:p>
                      <a:pPr algn="ctr"/>
                      <a:r>
                        <a:rPr lang="en-US" sz="4000" dirty="0">
                          <a:solidFill>
                            <a:srgbClr val="EB4E4F"/>
                          </a:solidFill>
                          <a:latin typeface="Times New Roman" panose="02020603050405020304" pitchFamily="18" charset="0"/>
                          <a:cs typeface="Times New Roman" panose="02020603050405020304" pitchFamily="18" charset="0"/>
                        </a:rPr>
                        <a:t>IONIC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4000" dirty="0">
                          <a:solidFill>
                            <a:srgbClr val="5640FA"/>
                          </a:solidFill>
                          <a:latin typeface="Times New Roman" panose="02020603050405020304" pitchFamily="18" charset="0"/>
                          <a:cs typeface="Times New Roman" panose="02020603050405020304" pitchFamily="18" charset="0"/>
                        </a:rPr>
                        <a:t>COVALENT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5099480"/>
                  </a:ext>
                </a:extLst>
              </a:tr>
              <a:tr h="1659379">
                <a:tc>
                  <a:txBody>
                    <a:bodyPr/>
                    <a:lstStyle/>
                    <a:p>
                      <a:pPr algn="ctr"/>
                      <a:r>
                        <a:rPr lang="en-US" sz="2400" dirty="0">
                          <a:solidFill>
                            <a:srgbClr val="EB4E4F"/>
                          </a:solidFill>
                          <a:latin typeface="Times New Roman" panose="02020603050405020304" pitchFamily="18" charset="0"/>
                          <a:cs typeface="Times New Roman" panose="02020603050405020304" pitchFamily="18" charset="0"/>
                        </a:rPr>
                        <a:t>Metals “lose” electrons, which get transferred</a:t>
                      </a:r>
                      <a:br>
                        <a:rPr lang="en-US" sz="2400" dirty="0">
                          <a:solidFill>
                            <a:srgbClr val="EB4E4F"/>
                          </a:solidFill>
                          <a:latin typeface="Times New Roman" panose="02020603050405020304" pitchFamily="18" charset="0"/>
                          <a:cs typeface="Times New Roman" panose="02020603050405020304" pitchFamily="18" charset="0"/>
                        </a:rPr>
                      </a:br>
                      <a:r>
                        <a:rPr lang="en-US" sz="2400" dirty="0">
                          <a:solidFill>
                            <a:srgbClr val="EB4E4F"/>
                          </a:solidFill>
                          <a:latin typeface="Times New Roman" panose="02020603050405020304" pitchFamily="18" charset="0"/>
                          <a:cs typeface="Times New Roman" panose="02020603050405020304" pitchFamily="18" charset="0"/>
                        </a:rPr>
                        <a:t>to the nonmetals. </a:t>
                      </a:r>
                    </a:p>
                    <a:p>
                      <a:pPr algn="ctr"/>
                      <a:r>
                        <a:rPr lang="en-US" sz="2400" dirty="0">
                          <a:solidFill>
                            <a:srgbClr val="EB4E4F"/>
                          </a:solidFill>
                          <a:latin typeface="Times New Roman" panose="02020603050405020304" pitchFamily="18" charset="0"/>
                          <a:cs typeface="Times New Roman" panose="02020603050405020304" pitchFamily="18" charset="0"/>
                        </a:rPr>
                        <a:t>Nonmetals “gain” electrons.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solidFill>
                            <a:srgbClr val="5640FA"/>
                          </a:solidFill>
                          <a:latin typeface="Times New Roman" panose="02020603050405020304" pitchFamily="18" charset="0"/>
                          <a:cs typeface="Times New Roman" panose="02020603050405020304" pitchFamily="18" charset="0"/>
                        </a:rPr>
                        <a:t>Electrons are not transferred, they are shared between </a:t>
                      </a:r>
                      <a:br>
                        <a:rPr lang="en-US" sz="2400" dirty="0">
                          <a:solidFill>
                            <a:srgbClr val="5640FA"/>
                          </a:solidFill>
                          <a:latin typeface="Times New Roman" panose="02020603050405020304" pitchFamily="18" charset="0"/>
                          <a:cs typeface="Times New Roman" panose="02020603050405020304" pitchFamily="18" charset="0"/>
                        </a:rPr>
                      </a:br>
                      <a:r>
                        <a:rPr lang="en-US" sz="2400" dirty="0">
                          <a:solidFill>
                            <a:srgbClr val="5640FA"/>
                          </a:solidFill>
                          <a:latin typeface="Times New Roman" panose="02020603050405020304" pitchFamily="18" charset="0"/>
                          <a:cs typeface="Times New Roman" panose="02020603050405020304" pitchFamily="18" charset="0"/>
                        </a:rPr>
                        <a:t>ONLY NONMETAL ATOMS.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1745288"/>
                  </a:ext>
                </a:extLst>
              </a:tr>
              <a:tr h="1754160">
                <a:tc>
                  <a:txBody>
                    <a:bodyPr/>
                    <a:lstStyle/>
                    <a:p>
                      <a:pPr algn="ctr"/>
                      <a:endParaRPr lang="en-US" sz="1800" dirty="0">
                        <a:solidFill>
                          <a:srgbClr val="EB4E4F"/>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36291823"/>
                  </a:ext>
                </a:extLst>
              </a:tr>
              <a:tr h="1754160">
                <a:tc>
                  <a:txBody>
                    <a:bodyPr/>
                    <a:lstStyle/>
                    <a:p>
                      <a:pPr algn="ctr"/>
                      <a:endParaRPr lang="en-US" sz="1800" dirty="0">
                        <a:solidFill>
                          <a:srgbClr val="EB4E4F"/>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3679588"/>
                  </a:ext>
                </a:extLst>
              </a:tr>
            </a:tbl>
          </a:graphicData>
        </a:graphic>
      </p:graphicFrame>
    </p:spTree>
    <p:extLst>
      <p:ext uri="{BB962C8B-B14F-4D97-AF65-F5344CB8AC3E}">
        <p14:creationId xmlns:p14="http://schemas.microsoft.com/office/powerpoint/2010/main" val="1849441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8EE6B76-FEA4-07B6-D34E-8167D5048FE9}"/>
              </a:ext>
            </a:extLst>
          </p:cNvPr>
          <p:cNvSpPr txBox="1"/>
          <p:nvPr/>
        </p:nvSpPr>
        <p:spPr>
          <a:xfrm>
            <a:off x="0" y="0"/>
            <a:ext cx="12192000" cy="584775"/>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main ways atoms bond together are </a:t>
            </a:r>
            <a:r>
              <a:rPr lang="en-US" sz="3200" dirty="0">
                <a:solidFill>
                  <a:srgbClr val="EB4E4F"/>
                </a:solidFill>
                <a:latin typeface="Times New Roman" panose="02020603050405020304" pitchFamily="18" charset="0"/>
                <a:cs typeface="Times New Roman" panose="02020603050405020304" pitchFamily="18" charset="0"/>
              </a:rPr>
              <a:t>IONIC</a:t>
            </a:r>
            <a:r>
              <a:rPr lang="en-US" sz="3200" dirty="0">
                <a:latin typeface="Times New Roman" panose="02020603050405020304" pitchFamily="18" charset="0"/>
                <a:cs typeface="Times New Roman" panose="02020603050405020304" pitchFamily="18" charset="0"/>
              </a:rPr>
              <a:t> &amp; </a:t>
            </a:r>
            <a:r>
              <a:rPr lang="en-US" sz="3200" dirty="0">
                <a:solidFill>
                  <a:srgbClr val="5640FA"/>
                </a:solidFill>
                <a:latin typeface="Times New Roman" panose="02020603050405020304" pitchFamily="18" charset="0"/>
                <a:cs typeface="Times New Roman" panose="02020603050405020304" pitchFamily="18" charset="0"/>
              </a:rPr>
              <a:t>COVALENT</a:t>
            </a:r>
          </a:p>
        </p:txBody>
      </p:sp>
      <p:graphicFrame>
        <p:nvGraphicFramePr>
          <p:cNvPr id="4" name="Table 4">
            <a:extLst>
              <a:ext uri="{FF2B5EF4-FFF2-40B4-BE49-F238E27FC236}">
                <a16:creationId xmlns:a16="http://schemas.microsoft.com/office/drawing/2014/main" id="{EA888091-BBF1-AF9E-91B8-2F1537FE2F94}"/>
              </a:ext>
            </a:extLst>
          </p:cNvPr>
          <p:cNvGraphicFramePr>
            <a:graphicFrameLocks noGrp="1"/>
          </p:cNvGraphicFramePr>
          <p:nvPr>
            <p:extLst>
              <p:ext uri="{D42A27DB-BD31-4B8C-83A1-F6EECF244321}">
                <p14:modId xmlns:p14="http://schemas.microsoft.com/office/powerpoint/2010/main" val="3344581447"/>
              </p:ext>
            </p:extLst>
          </p:nvPr>
        </p:nvGraphicFramePr>
        <p:xfrm>
          <a:off x="0" y="655796"/>
          <a:ext cx="12192000" cy="6202203"/>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840143310"/>
                    </a:ext>
                  </a:extLst>
                </a:gridCol>
                <a:gridCol w="6096000">
                  <a:extLst>
                    <a:ext uri="{9D8B030D-6E8A-4147-A177-3AD203B41FA5}">
                      <a16:colId xmlns:a16="http://schemas.microsoft.com/office/drawing/2014/main" val="2155751769"/>
                    </a:ext>
                  </a:extLst>
                </a:gridCol>
              </a:tblGrid>
              <a:tr h="1034504">
                <a:tc>
                  <a:txBody>
                    <a:bodyPr/>
                    <a:lstStyle/>
                    <a:p>
                      <a:pPr algn="ctr"/>
                      <a:r>
                        <a:rPr lang="en-US" sz="4000" dirty="0">
                          <a:solidFill>
                            <a:srgbClr val="EB4E4F"/>
                          </a:solidFill>
                          <a:latin typeface="Times New Roman" panose="02020603050405020304" pitchFamily="18" charset="0"/>
                          <a:cs typeface="Times New Roman" panose="02020603050405020304" pitchFamily="18" charset="0"/>
                        </a:rPr>
                        <a:t>IONIC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4000" dirty="0">
                          <a:solidFill>
                            <a:srgbClr val="5640FA"/>
                          </a:solidFill>
                          <a:latin typeface="Times New Roman" panose="02020603050405020304" pitchFamily="18" charset="0"/>
                          <a:cs typeface="Times New Roman" panose="02020603050405020304" pitchFamily="18" charset="0"/>
                        </a:rPr>
                        <a:t>COVALENT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5099480"/>
                  </a:ext>
                </a:extLst>
              </a:tr>
              <a:tr h="1659379">
                <a:tc>
                  <a:txBody>
                    <a:bodyPr/>
                    <a:lstStyle/>
                    <a:p>
                      <a:pPr algn="ctr"/>
                      <a:r>
                        <a:rPr lang="en-US" sz="2400" dirty="0">
                          <a:solidFill>
                            <a:srgbClr val="EB4E4F"/>
                          </a:solidFill>
                          <a:latin typeface="Times New Roman" panose="02020603050405020304" pitchFamily="18" charset="0"/>
                          <a:cs typeface="Times New Roman" panose="02020603050405020304" pitchFamily="18" charset="0"/>
                        </a:rPr>
                        <a:t>Metals “lose” electrons, which get transferred</a:t>
                      </a:r>
                      <a:br>
                        <a:rPr lang="en-US" sz="2400" dirty="0">
                          <a:solidFill>
                            <a:srgbClr val="EB4E4F"/>
                          </a:solidFill>
                          <a:latin typeface="Times New Roman" panose="02020603050405020304" pitchFamily="18" charset="0"/>
                          <a:cs typeface="Times New Roman" panose="02020603050405020304" pitchFamily="18" charset="0"/>
                        </a:rPr>
                      </a:br>
                      <a:r>
                        <a:rPr lang="en-US" sz="2400" dirty="0">
                          <a:solidFill>
                            <a:srgbClr val="EB4E4F"/>
                          </a:solidFill>
                          <a:latin typeface="Times New Roman" panose="02020603050405020304" pitchFamily="18" charset="0"/>
                          <a:cs typeface="Times New Roman" panose="02020603050405020304" pitchFamily="18" charset="0"/>
                        </a:rPr>
                        <a:t>to the nonmetals. </a:t>
                      </a:r>
                    </a:p>
                    <a:p>
                      <a:pPr algn="ctr"/>
                      <a:r>
                        <a:rPr lang="en-US" sz="2400" dirty="0">
                          <a:solidFill>
                            <a:srgbClr val="EB4E4F"/>
                          </a:solidFill>
                          <a:latin typeface="Times New Roman" panose="02020603050405020304" pitchFamily="18" charset="0"/>
                          <a:cs typeface="Times New Roman" panose="02020603050405020304" pitchFamily="18" charset="0"/>
                        </a:rPr>
                        <a:t>Nonmetals “gain” electrons.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solidFill>
                            <a:srgbClr val="5640FA"/>
                          </a:solidFill>
                          <a:latin typeface="Times New Roman" panose="02020603050405020304" pitchFamily="18" charset="0"/>
                          <a:cs typeface="Times New Roman" panose="02020603050405020304" pitchFamily="18" charset="0"/>
                        </a:rPr>
                        <a:t>Electrons are not transferred, they are shared between </a:t>
                      </a:r>
                      <a:br>
                        <a:rPr lang="en-US" sz="2400" dirty="0">
                          <a:solidFill>
                            <a:srgbClr val="5640FA"/>
                          </a:solidFill>
                          <a:latin typeface="Times New Roman" panose="02020603050405020304" pitchFamily="18" charset="0"/>
                          <a:cs typeface="Times New Roman" panose="02020603050405020304" pitchFamily="18" charset="0"/>
                        </a:rPr>
                      </a:br>
                      <a:r>
                        <a:rPr lang="en-US" sz="2400" dirty="0">
                          <a:solidFill>
                            <a:srgbClr val="5640FA"/>
                          </a:solidFill>
                          <a:latin typeface="Times New Roman" panose="02020603050405020304" pitchFamily="18" charset="0"/>
                          <a:cs typeface="Times New Roman" panose="02020603050405020304" pitchFamily="18" charset="0"/>
                        </a:rPr>
                        <a:t>ONLY NONMETAL ATOMS.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1745288"/>
                  </a:ext>
                </a:extLst>
              </a:tr>
              <a:tr h="1754160">
                <a:tc>
                  <a:txBody>
                    <a:bodyPr/>
                    <a:lstStyle/>
                    <a:p>
                      <a:pPr algn="ctr"/>
                      <a:r>
                        <a:rPr lang="en-US" sz="2000" dirty="0">
                          <a:solidFill>
                            <a:srgbClr val="EB4E4F"/>
                          </a:solidFill>
                          <a:latin typeface="Times New Roman" panose="02020603050405020304" pitchFamily="18" charset="0"/>
                          <a:cs typeface="Times New Roman" panose="02020603050405020304" pitchFamily="18" charset="0"/>
                        </a:rPr>
                        <a:t>Metal CATIONS are + charged</a:t>
                      </a:r>
                    </a:p>
                    <a:p>
                      <a:pPr algn="ctr"/>
                      <a:r>
                        <a:rPr lang="en-US" sz="2000" dirty="0">
                          <a:solidFill>
                            <a:srgbClr val="EB4E4F"/>
                          </a:solidFill>
                          <a:latin typeface="Times New Roman" panose="02020603050405020304" pitchFamily="18" charset="0"/>
                          <a:cs typeface="Times New Roman" panose="02020603050405020304" pitchFamily="18" charset="0"/>
                        </a:rPr>
                        <a:t>nonmetal ANIONS are – charged</a:t>
                      </a:r>
                      <a:br>
                        <a:rPr lang="en-US" sz="2000" dirty="0">
                          <a:solidFill>
                            <a:srgbClr val="EB4E4F"/>
                          </a:solidFill>
                          <a:latin typeface="Times New Roman" panose="02020603050405020304" pitchFamily="18" charset="0"/>
                          <a:cs typeface="Times New Roman" panose="02020603050405020304" pitchFamily="18" charset="0"/>
                        </a:rPr>
                      </a:br>
                      <a:r>
                        <a:rPr lang="en-US" sz="2000" dirty="0">
                          <a:solidFill>
                            <a:srgbClr val="EB4E4F"/>
                          </a:solidFill>
                          <a:latin typeface="Times New Roman" panose="02020603050405020304" pitchFamily="18" charset="0"/>
                          <a:cs typeface="Times New Roman" panose="02020603050405020304" pitchFamily="18" charset="0"/>
                        </a:rPr>
                        <a:t>Ionic compounds are always neutral when bonded</a:t>
                      </a:r>
                      <a:br>
                        <a:rPr lang="en-US" sz="2000" dirty="0">
                          <a:solidFill>
                            <a:srgbClr val="EB4E4F"/>
                          </a:solidFill>
                          <a:latin typeface="Times New Roman" panose="02020603050405020304" pitchFamily="18" charset="0"/>
                          <a:cs typeface="Times New Roman" panose="02020603050405020304" pitchFamily="18" charset="0"/>
                        </a:rPr>
                      </a:br>
                      <a:r>
                        <a:rPr lang="en-US" sz="2000" dirty="0">
                          <a:solidFill>
                            <a:srgbClr val="EB4E4F"/>
                          </a:solidFill>
                          <a:latin typeface="Times New Roman" panose="02020603050405020304" pitchFamily="18" charset="0"/>
                          <a:cs typeface="Times New Roman" panose="02020603050405020304" pitchFamily="18" charset="0"/>
                        </a:rPr>
                        <a:t>The positive and negative charges perfectly balance.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rgbClr val="5640FA"/>
                          </a:solidFill>
                          <a:latin typeface="Times New Roman" panose="02020603050405020304" pitchFamily="18" charset="0"/>
                          <a:cs typeface="Times New Roman" panose="02020603050405020304" pitchFamily="18" charset="0"/>
                        </a:rPr>
                        <a:t>Nonmetals combine in ratios that always have the “selected oxidation numbers” sum to zero.  </a:t>
                      </a:r>
                      <a:br>
                        <a:rPr lang="en-US" sz="2000" dirty="0">
                          <a:solidFill>
                            <a:srgbClr val="5640FA"/>
                          </a:solidFill>
                          <a:latin typeface="Times New Roman" panose="02020603050405020304" pitchFamily="18" charset="0"/>
                          <a:cs typeface="Times New Roman" panose="02020603050405020304" pitchFamily="18" charset="0"/>
                        </a:rPr>
                      </a:br>
                      <a:r>
                        <a:rPr lang="en-US" sz="2000" dirty="0">
                          <a:solidFill>
                            <a:srgbClr val="5640FA"/>
                          </a:solidFill>
                          <a:latin typeface="Times New Roman" panose="02020603050405020304" pitchFamily="18" charset="0"/>
                          <a:cs typeface="Times New Roman" panose="02020603050405020304" pitchFamily="18" charset="0"/>
                        </a:rPr>
                        <a:t>They do not have charges even though they </a:t>
                      </a:r>
                      <a:br>
                        <a:rPr lang="en-US" sz="2000" dirty="0">
                          <a:solidFill>
                            <a:srgbClr val="5640FA"/>
                          </a:solidFill>
                          <a:latin typeface="Times New Roman" panose="02020603050405020304" pitchFamily="18" charset="0"/>
                          <a:cs typeface="Times New Roman" panose="02020603050405020304" pitchFamily="18" charset="0"/>
                        </a:rPr>
                      </a:br>
                      <a:r>
                        <a:rPr lang="en-US" sz="2000" dirty="0">
                          <a:solidFill>
                            <a:srgbClr val="5640FA"/>
                          </a:solidFill>
                          <a:latin typeface="Times New Roman" panose="02020603050405020304" pitchFamily="18" charset="0"/>
                          <a:cs typeface="Times New Roman" panose="02020603050405020304" pitchFamily="18" charset="0"/>
                        </a:rPr>
                        <a:t>are positive and negative numbers.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36291823"/>
                  </a:ext>
                </a:extLst>
              </a:tr>
              <a:tr h="1754160">
                <a:tc>
                  <a:txBody>
                    <a:bodyPr/>
                    <a:lstStyle/>
                    <a:p>
                      <a:pPr algn="ctr"/>
                      <a:endParaRPr lang="en-US" sz="1800" dirty="0">
                        <a:solidFill>
                          <a:srgbClr val="EB4E4F"/>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3679588"/>
                  </a:ext>
                </a:extLst>
              </a:tr>
            </a:tbl>
          </a:graphicData>
        </a:graphic>
      </p:graphicFrame>
    </p:spTree>
    <p:extLst>
      <p:ext uri="{BB962C8B-B14F-4D97-AF65-F5344CB8AC3E}">
        <p14:creationId xmlns:p14="http://schemas.microsoft.com/office/powerpoint/2010/main" val="3530152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8EE6B76-FEA4-07B6-D34E-8167D5048FE9}"/>
              </a:ext>
            </a:extLst>
          </p:cNvPr>
          <p:cNvSpPr txBox="1"/>
          <p:nvPr/>
        </p:nvSpPr>
        <p:spPr>
          <a:xfrm>
            <a:off x="0" y="0"/>
            <a:ext cx="12192000" cy="584775"/>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main ways atoms bond together are </a:t>
            </a:r>
            <a:r>
              <a:rPr lang="en-US" sz="3200" dirty="0">
                <a:solidFill>
                  <a:srgbClr val="EB4E4F"/>
                </a:solidFill>
                <a:latin typeface="Times New Roman" panose="02020603050405020304" pitchFamily="18" charset="0"/>
                <a:cs typeface="Times New Roman" panose="02020603050405020304" pitchFamily="18" charset="0"/>
              </a:rPr>
              <a:t>IONIC</a:t>
            </a:r>
            <a:r>
              <a:rPr lang="en-US" sz="3200" dirty="0">
                <a:latin typeface="Times New Roman" panose="02020603050405020304" pitchFamily="18" charset="0"/>
                <a:cs typeface="Times New Roman" panose="02020603050405020304" pitchFamily="18" charset="0"/>
              </a:rPr>
              <a:t> &amp; </a:t>
            </a:r>
            <a:r>
              <a:rPr lang="en-US" sz="3200" dirty="0">
                <a:solidFill>
                  <a:srgbClr val="5640FA"/>
                </a:solidFill>
                <a:latin typeface="Times New Roman" panose="02020603050405020304" pitchFamily="18" charset="0"/>
                <a:cs typeface="Times New Roman" panose="02020603050405020304" pitchFamily="18" charset="0"/>
              </a:rPr>
              <a:t>COVALENT</a:t>
            </a:r>
          </a:p>
        </p:txBody>
      </p:sp>
      <p:graphicFrame>
        <p:nvGraphicFramePr>
          <p:cNvPr id="4" name="Table 4">
            <a:extLst>
              <a:ext uri="{FF2B5EF4-FFF2-40B4-BE49-F238E27FC236}">
                <a16:creationId xmlns:a16="http://schemas.microsoft.com/office/drawing/2014/main" id="{EA888091-BBF1-AF9E-91B8-2F1537FE2F94}"/>
              </a:ext>
            </a:extLst>
          </p:cNvPr>
          <p:cNvGraphicFramePr>
            <a:graphicFrameLocks noGrp="1"/>
          </p:cNvGraphicFramePr>
          <p:nvPr>
            <p:extLst>
              <p:ext uri="{D42A27DB-BD31-4B8C-83A1-F6EECF244321}">
                <p14:modId xmlns:p14="http://schemas.microsoft.com/office/powerpoint/2010/main" val="1573116185"/>
              </p:ext>
            </p:extLst>
          </p:nvPr>
        </p:nvGraphicFramePr>
        <p:xfrm>
          <a:off x="0" y="655796"/>
          <a:ext cx="12192000" cy="6202203"/>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840143310"/>
                    </a:ext>
                  </a:extLst>
                </a:gridCol>
                <a:gridCol w="6096000">
                  <a:extLst>
                    <a:ext uri="{9D8B030D-6E8A-4147-A177-3AD203B41FA5}">
                      <a16:colId xmlns:a16="http://schemas.microsoft.com/office/drawing/2014/main" val="2155751769"/>
                    </a:ext>
                  </a:extLst>
                </a:gridCol>
              </a:tblGrid>
              <a:tr h="1034504">
                <a:tc>
                  <a:txBody>
                    <a:bodyPr/>
                    <a:lstStyle/>
                    <a:p>
                      <a:pPr algn="ctr"/>
                      <a:r>
                        <a:rPr lang="en-US" sz="4000" dirty="0">
                          <a:solidFill>
                            <a:srgbClr val="EB4E4F"/>
                          </a:solidFill>
                          <a:latin typeface="Times New Roman" panose="02020603050405020304" pitchFamily="18" charset="0"/>
                          <a:cs typeface="Times New Roman" panose="02020603050405020304" pitchFamily="18" charset="0"/>
                        </a:rPr>
                        <a:t>IONIC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4000" dirty="0">
                          <a:solidFill>
                            <a:srgbClr val="5640FA"/>
                          </a:solidFill>
                          <a:latin typeface="Times New Roman" panose="02020603050405020304" pitchFamily="18" charset="0"/>
                          <a:cs typeface="Times New Roman" panose="02020603050405020304" pitchFamily="18" charset="0"/>
                        </a:rPr>
                        <a:t>COVALENT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5099480"/>
                  </a:ext>
                </a:extLst>
              </a:tr>
              <a:tr h="1659379">
                <a:tc>
                  <a:txBody>
                    <a:bodyPr/>
                    <a:lstStyle/>
                    <a:p>
                      <a:pPr algn="ctr"/>
                      <a:r>
                        <a:rPr lang="en-US" sz="2400" dirty="0">
                          <a:solidFill>
                            <a:srgbClr val="EB4E4F"/>
                          </a:solidFill>
                          <a:latin typeface="Times New Roman" panose="02020603050405020304" pitchFamily="18" charset="0"/>
                          <a:cs typeface="Times New Roman" panose="02020603050405020304" pitchFamily="18" charset="0"/>
                        </a:rPr>
                        <a:t>Metals “lose” electrons, which get transferred</a:t>
                      </a:r>
                      <a:br>
                        <a:rPr lang="en-US" sz="2400" dirty="0">
                          <a:solidFill>
                            <a:srgbClr val="EB4E4F"/>
                          </a:solidFill>
                          <a:latin typeface="Times New Roman" panose="02020603050405020304" pitchFamily="18" charset="0"/>
                          <a:cs typeface="Times New Roman" panose="02020603050405020304" pitchFamily="18" charset="0"/>
                        </a:rPr>
                      </a:br>
                      <a:r>
                        <a:rPr lang="en-US" sz="2400" dirty="0">
                          <a:solidFill>
                            <a:srgbClr val="EB4E4F"/>
                          </a:solidFill>
                          <a:latin typeface="Times New Roman" panose="02020603050405020304" pitchFamily="18" charset="0"/>
                          <a:cs typeface="Times New Roman" panose="02020603050405020304" pitchFamily="18" charset="0"/>
                        </a:rPr>
                        <a:t>to the nonmetals. </a:t>
                      </a:r>
                    </a:p>
                    <a:p>
                      <a:pPr algn="ctr"/>
                      <a:r>
                        <a:rPr lang="en-US" sz="2400" dirty="0">
                          <a:solidFill>
                            <a:srgbClr val="EB4E4F"/>
                          </a:solidFill>
                          <a:latin typeface="Times New Roman" panose="02020603050405020304" pitchFamily="18" charset="0"/>
                          <a:cs typeface="Times New Roman" panose="02020603050405020304" pitchFamily="18" charset="0"/>
                        </a:rPr>
                        <a:t>Nonmetals “gain” electrons.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solidFill>
                            <a:srgbClr val="5640FA"/>
                          </a:solidFill>
                          <a:latin typeface="Times New Roman" panose="02020603050405020304" pitchFamily="18" charset="0"/>
                          <a:cs typeface="Times New Roman" panose="02020603050405020304" pitchFamily="18" charset="0"/>
                        </a:rPr>
                        <a:t>Electrons are not transferred, they are shared between </a:t>
                      </a:r>
                      <a:br>
                        <a:rPr lang="en-US" sz="2400" dirty="0">
                          <a:solidFill>
                            <a:srgbClr val="5640FA"/>
                          </a:solidFill>
                          <a:latin typeface="Times New Roman" panose="02020603050405020304" pitchFamily="18" charset="0"/>
                          <a:cs typeface="Times New Roman" panose="02020603050405020304" pitchFamily="18" charset="0"/>
                        </a:rPr>
                      </a:br>
                      <a:r>
                        <a:rPr lang="en-US" sz="2400" dirty="0">
                          <a:solidFill>
                            <a:srgbClr val="5640FA"/>
                          </a:solidFill>
                          <a:latin typeface="Times New Roman" panose="02020603050405020304" pitchFamily="18" charset="0"/>
                          <a:cs typeface="Times New Roman" panose="02020603050405020304" pitchFamily="18" charset="0"/>
                        </a:rPr>
                        <a:t>ONLY NONMETAL ATOMS.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1745288"/>
                  </a:ext>
                </a:extLst>
              </a:tr>
              <a:tr h="1754160">
                <a:tc>
                  <a:txBody>
                    <a:bodyPr/>
                    <a:lstStyle/>
                    <a:p>
                      <a:pPr algn="ctr"/>
                      <a:r>
                        <a:rPr lang="en-US" sz="2000" dirty="0">
                          <a:solidFill>
                            <a:srgbClr val="EB4E4F"/>
                          </a:solidFill>
                          <a:latin typeface="Times New Roman" panose="02020603050405020304" pitchFamily="18" charset="0"/>
                          <a:cs typeface="Times New Roman" panose="02020603050405020304" pitchFamily="18" charset="0"/>
                        </a:rPr>
                        <a:t>Metal CATIONS are + charged</a:t>
                      </a:r>
                    </a:p>
                    <a:p>
                      <a:pPr algn="ctr"/>
                      <a:r>
                        <a:rPr lang="en-US" sz="2000" dirty="0">
                          <a:solidFill>
                            <a:srgbClr val="EB4E4F"/>
                          </a:solidFill>
                          <a:latin typeface="Times New Roman" panose="02020603050405020304" pitchFamily="18" charset="0"/>
                          <a:cs typeface="Times New Roman" panose="02020603050405020304" pitchFamily="18" charset="0"/>
                        </a:rPr>
                        <a:t>nonmetal ANIONS are – charged</a:t>
                      </a:r>
                      <a:br>
                        <a:rPr lang="en-US" sz="2000" dirty="0">
                          <a:solidFill>
                            <a:srgbClr val="EB4E4F"/>
                          </a:solidFill>
                          <a:latin typeface="Times New Roman" panose="02020603050405020304" pitchFamily="18" charset="0"/>
                          <a:cs typeface="Times New Roman" panose="02020603050405020304" pitchFamily="18" charset="0"/>
                        </a:rPr>
                      </a:br>
                      <a:r>
                        <a:rPr lang="en-US" sz="2000" dirty="0">
                          <a:solidFill>
                            <a:srgbClr val="EB4E4F"/>
                          </a:solidFill>
                          <a:latin typeface="Times New Roman" panose="02020603050405020304" pitchFamily="18" charset="0"/>
                          <a:cs typeface="Times New Roman" panose="02020603050405020304" pitchFamily="18" charset="0"/>
                        </a:rPr>
                        <a:t>Ionic compounds are always neutral when bonded</a:t>
                      </a:r>
                      <a:br>
                        <a:rPr lang="en-US" sz="2000" dirty="0">
                          <a:solidFill>
                            <a:srgbClr val="EB4E4F"/>
                          </a:solidFill>
                          <a:latin typeface="Times New Roman" panose="02020603050405020304" pitchFamily="18" charset="0"/>
                          <a:cs typeface="Times New Roman" panose="02020603050405020304" pitchFamily="18" charset="0"/>
                        </a:rPr>
                      </a:br>
                      <a:r>
                        <a:rPr lang="en-US" sz="2000" dirty="0">
                          <a:solidFill>
                            <a:srgbClr val="EB4E4F"/>
                          </a:solidFill>
                          <a:latin typeface="Times New Roman" panose="02020603050405020304" pitchFamily="18" charset="0"/>
                          <a:cs typeface="Times New Roman" panose="02020603050405020304" pitchFamily="18" charset="0"/>
                        </a:rPr>
                        <a:t>The positive and negative charges perfectly balance.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rgbClr val="5640FA"/>
                          </a:solidFill>
                          <a:latin typeface="Times New Roman" panose="02020603050405020304" pitchFamily="18" charset="0"/>
                          <a:cs typeface="Times New Roman" panose="02020603050405020304" pitchFamily="18" charset="0"/>
                        </a:rPr>
                        <a:t>Nonmetals combine in ratios that always have the “selected oxidation numbers” sum to zero.  </a:t>
                      </a:r>
                      <a:br>
                        <a:rPr lang="en-US" sz="2000" dirty="0">
                          <a:solidFill>
                            <a:srgbClr val="5640FA"/>
                          </a:solidFill>
                          <a:latin typeface="Times New Roman" panose="02020603050405020304" pitchFamily="18" charset="0"/>
                          <a:cs typeface="Times New Roman" panose="02020603050405020304" pitchFamily="18" charset="0"/>
                        </a:rPr>
                      </a:br>
                      <a:r>
                        <a:rPr lang="en-US" sz="2000" dirty="0">
                          <a:solidFill>
                            <a:srgbClr val="5640FA"/>
                          </a:solidFill>
                          <a:latin typeface="Times New Roman" panose="02020603050405020304" pitchFamily="18" charset="0"/>
                          <a:cs typeface="Times New Roman" panose="02020603050405020304" pitchFamily="18" charset="0"/>
                        </a:rPr>
                        <a:t>They do not have charges even though they </a:t>
                      </a:r>
                      <a:br>
                        <a:rPr lang="en-US" sz="2000" dirty="0">
                          <a:solidFill>
                            <a:srgbClr val="5640FA"/>
                          </a:solidFill>
                          <a:latin typeface="Times New Roman" panose="02020603050405020304" pitchFamily="18" charset="0"/>
                          <a:cs typeface="Times New Roman" panose="02020603050405020304" pitchFamily="18" charset="0"/>
                        </a:rPr>
                      </a:br>
                      <a:r>
                        <a:rPr lang="en-US" sz="2000" dirty="0">
                          <a:solidFill>
                            <a:srgbClr val="5640FA"/>
                          </a:solidFill>
                          <a:latin typeface="Times New Roman" panose="02020603050405020304" pitchFamily="18" charset="0"/>
                          <a:cs typeface="Times New Roman" panose="02020603050405020304" pitchFamily="18" charset="0"/>
                        </a:rPr>
                        <a:t>are positive and negative numbers.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36291823"/>
                  </a:ext>
                </a:extLst>
              </a:tr>
              <a:tr h="1754160">
                <a:tc>
                  <a:txBody>
                    <a:bodyPr/>
                    <a:lstStyle/>
                    <a:p>
                      <a:pPr algn="ctr"/>
                      <a:r>
                        <a:rPr lang="en-US" sz="2000" dirty="0">
                          <a:solidFill>
                            <a:srgbClr val="EB4E4F"/>
                          </a:solidFill>
                          <a:latin typeface="Times New Roman" panose="02020603050405020304" pitchFamily="18" charset="0"/>
                          <a:cs typeface="Times New Roman" panose="02020603050405020304" pitchFamily="18" charset="0"/>
                        </a:rPr>
                        <a:t>CATIONS and ANIONS are always isoelectric to </a:t>
                      </a:r>
                      <a:br>
                        <a:rPr lang="en-US" sz="2000" dirty="0">
                          <a:solidFill>
                            <a:srgbClr val="EB4E4F"/>
                          </a:solidFill>
                          <a:latin typeface="Times New Roman" panose="02020603050405020304" pitchFamily="18" charset="0"/>
                          <a:cs typeface="Times New Roman" panose="02020603050405020304" pitchFamily="18" charset="0"/>
                        </a:rPr>
                      </a:br>
                      <a:r>
                        <a:rPr lang="en-US" sz="2000" dirty="0">
                          <a:solidFill>
                            <a:srgbClr val="EB4E4F"/>
                          </a:solidFill>
                          <a:latin typeface="Times New Roman" panose="02020603050405020304" pitchFamily="18" charset="0"/>
                          <a:cs typeface="Times New Roman" panose="02020603050405020304" pitchFamily="18" charset="0"/>
                        </a:rPr>
                        <a:t>noble gases. IONS always have “perfect” electron orbitals, just like the noble gases do.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solidFill>
                            <a:srgbClr val="5640FA"/>
                          </a:solidFill>
                          <a:latin typeface="Times New Roman" panose="02020603050405020304" pitchFamily="18" charset="0"/>
                          <a:cs typeface="Times New Roman" panose="02020603050405020304" pitchFamily="18" charset="0"/>
                        </a:rPr>
                        <a:t>By sharing their electrons in covalent bonds, the nonmetals  get perfect outer orbitals sometimes.  Because they are sharing their valence electrons, sometimes one atom gets the perfect octet, and sometimes it’s the other atom in the bond.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3679588"/>
                  </a:ext>
                </a:extLst>
              </a:tr>
            </a:tbl>
          </a:graphicData>
        </a:graphic>
      </p:graphicFrame>
    </p:spTree>
    <p:extLst>
      <p:ext uri="{BB962C8B-B14F-4D97-AF65-F5344CB8AC3E}">
        <p14:creationId xmlns:p14="http://schemas.microsoft.com/office/powerpoint/2010/main" val="1439768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B492928-8C49-6713-E649-A556EE9578B0}"/>
              </a:ext>
            </a:extLst>
          </p:cNvPr>
          <p:cNvSpPr txBox="1"/>
          <p:nvPr/>
        </p:nvSpPr>
        <p:spPr>
          <a:xfrm>
            <a:off x="0" y="0"/>
            <a:ext cx="12192000" cy="5509200"/>
          </a:xfrm>
          <a:prstGeom prst="rect">
            <a:avLst/>
          </a:prstGeom>
          <a:noFill/>
        </p:spPr>
        <p:txBody>
          <a:bodyPr wrap="square" rtlCol="0">
            <a:spAutoFit/>
          </a:bodyPr>
          <a:lstStyle/>
          <a:p>
            <a:r>
              <a:rPr lang="en-US" sz="8800" dirty="0"/>
              <a:t>Drills.  </a:t>
            </a:r>
          </a:p>
          <a:p>
            <a:endParaRPr lang="en-US" sz="8800" dirty="0"/>
          </a:p>
          <a:p>
            <a:r>
              <a:rPr lang="en-US" sz="8800" dirty="0"/>
              <a:t>Think and decide, then see if you are correct by clicking ahead… </a:t>
            </a:r>
          </a:p>
        </p:txBody>
      </p:sp>
    </p:spTree>
    <p:extLst>
      <p:ext uri="{BB962C8B-B14F-4D97-AF65-F5344CB8AC3E}">
        <p14:creationId xmlns:p14="http://schemas.microsoft.com/office/powerpoint/2010/main" val="2055277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80966A2-F6A2-D766-A9A8-F94121CD05B9}"/>
              </a:ext>
            </a:extLst>
          </p:cNvPr>
          <p:cNvSpPr txBox="1"/>
          <p:nvPr/>
        </p:nvSpPr>
        <p:spPr>
          <a:xfrm>
            <a:off x="0" y="0"/>
            <a:ext cx="12192000" cy="1200329"/>
          </a:xfrm>
          <a:prstGeom prst="rect">
            <a:avLst/>
          </a:prstGeom>
          <a:noFill/>
        </p:spPr>
        <p:txBody>
          <a:bodyPr wrap="square" rtlCol="0">
            <a:spAutoFit/>
          </a:bodyPr>
          <a:lstStyle/>
          <a:p>
            <a:r>
              <a:rPr lang="en-US" sz="7200" dirty="0"/>
              <a:t>How many bonds can the halogens of group 17 make?</a:t>
            </a:r>
          </a:p>
        </p:txBody>
      </p:sp>
    </p:spTree>
    <p:extLst>
      <p:ext uri="{BB962C8B-B14F-4D97-AF65-F5344CB8AC3E}">
        <p14:creationId xmlns:p14="http://schemas.microsoft.com/office/powerpoint/2010/main" val="18490783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80966A2-F6A2-D766-A9A8-F94121CD05B9}"/>
              </a:ext>
            </a:extLst>
          </p:cNvPr>
          <p:cNvSpPr txBox="1"/>
          <p:nvPr/>
        </p:nvSpPr>
        <p:spPr>
          <a:xfrm>
            <a:off x="0" y="0"/>
            <a:ext cx="12192000" cy="4154984"/>
          </a:xfrm>
          <a:prstGeom prst="rect">
            <a:avLst/>
          </a:prstGeom>
          <a:noFill/>
        </p:spPr>
        <p:txBody>
          <a:bodyPr wrap="square" rtlCol="0">
            <a:spAutoFit/>
          </a:bodyPr>
          <a:lstStyle/>
          <a:p>
            <a:r>
              <a:rPr lang="en-US" sz="7200" dirty="0"/>
              <a:t>How many bonds can the halogens of group 17 make?</a:t>
            </a:r>
          </a:p>
          <a:p>
            <a:endParaRPr lang="en-US" sz="7200" dirty="0"/>
          </a:p>
          <a:p>
            <a:r>
              <a:rPr lang="en-US" sz="6000" dirty="0">
                <a:solidFill>
                  <a:srgbClr val="FF0000"/>
                </a:solidFill>
              </a:rPr>
              <a:t>ONE.  They all have 7 valence electrons, </a:t>
            </a:r>
            <a:br>
              <a:rPr lang="en-US" sz="6000" dirty="0">
                <a:solidFill>
                  <a:srgbClr val="FF0000"/>
                </a:solidFill>
              </a:rPr>
            </a:br>
            <a:r>
              <a:rPr lang="en-US" sz="6000" dirty="0">
                <a:solidFill>
                  <a:srgbClr val="FF0000"/>
                </a:solidFill>
              </a:rPr>
              <a:t>they can only borrow 1 to get their octet.</a:t>
            </a:r>
          </a:p>
        </p:txBody>
      </p:sp>
      <p:pic>
        <p:nvPicPr>
          <p:cNvPr id="2052" name="Picture 4" descr="As Lewis Dot Structure">
            <a:extLst>
              <a:ext uri="{FF2B5EF4-FFF2-40B4-BE49-F238E27FC236}">
                <a16:creationId xmlns:a16="http://schemas.microsoft.com/office/drawing/2014/main" id="{FFEFDDCB-B2FC-7842-5907-736F1217C20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8543" t="28750" r="22604" b="3195"/>
          <a:stretch/>
        </p:blipFill>
        <p:spPr bwMode="auto">
          <a:xfrm>
            <a:off x="10812448" y="1104252"/>
            <a:ext cx="933450" cy="5381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8291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C7A9B2-4DCE-3B71-663F-F92DE0646973}"/>
              </a:ext>
            </a:extLst>
          </p:cNvPr>
          <p:cNvSpPr txBox="1"/>
          <p:nvPr/>
        </p:nvSpPr>
        <p:spPr>
          <a:xfrm>
            <a:off x="0" y="0"/>
            <a:ext cx="12192000" cy="1200329"/>
          </a:xfrm>
          <a:prstGeom prst="rect">
            <a:avLst/>
          </a:prstGeom>
          <a:noFill/>
        </p:spPr>
        <p:txBody>
          <a:bodyPr wrap="square" rtlCol="0">
            <a:spAutoFit/>
          </a:bodyPr>
          <a:lstStyle/>
          <a:p>
            <a:r>
              <a:rPr lang="en-US" sz="7200" dirty="0"/>
              <a:t>How many bonds can the ATOMS of group 15 make?</a:t>
            </a:r>
          </a:p>
        </p:txBody>
      </p:sp>
    </p:spTree>
    <p:extLst>
      <p:ext uri="{BB962C8B-B14F-4D97-AF65-F5344CB8AC3E}">
        <p14:creationId xmlns:p14="http://schemas.microsoft.com/office/powerpoint/2010/main" val="16664630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C7A9B2-4DCE-3B71-663F-F92DE0646973}"/>
              </a:ext>
            </a:extLst>
          </p:cNvPr>
          <p:cNvSpPr txBox="1"/>
          <p:nvPr/>
        </p:nvSpPr>
        <p:spPr>
          <a:xfrm>
            <a:off x="0" y="0"/>
            <a:ext cx="12192000" cy="6463308"/>
          </a:xfrm>
          <a:prstGeom prst="rect">
            <a:avLst/>
          </a:prstGeom>
          <a:noFill/>
        </p:spPr>
        <p:txBody>
          <a:bodyPr wrap="square" rtlCol="0">
            <a:spAutoFit/>
          </a:bodyPr>
          <a:lstStyle/>
          <a:p>
            <a:r>
              <a:rPr lang="en-US" sz="7200" dirty="0"/>
              <a:t>How many bonds can the ATOMS of group 15 make?</a:t>
            </a:r>
            <a:br>
              <a:rPr lang="en-US" sz="7200" dirty="0"/>
            </a:br>
            <a:br>
              <a:rPr lang="en-US" sz="7200" dirty="0"/>
            </a:br>
            <a:r>
              <a:rPr lang="en-US" sz="5400" dirty="0">
                <a:solidFill>
                  <a:srgbClr val="FF0000"/>
                </a:solidFill>
              </a:rPr>
              <a:t>THREE.  They all have 5 valence electrons, </a:t>
            </a:r>
            <a:br>
              <a:rPr lang="en-US" sz="5400" dirty="0">
                <a:solidFill>
                  <a:srgbClr val="FF0000"/>
                </a:solidFill>
              </a:rPr>
            </a:br>
            <a:r>
              <a:rPr lang="en-US" sz="5400" dirty="0">
                <a:solidFill>
                  <a:srgbClr val="FF0000"/>
                </a:solidFill>
              </a:rPr>
              <a:t>they MUST borrow 3 to get their octet.</a:t>
            </a:r>
            <a:br>
              <a:rPr lang="en-US" sz="5400" dirty="0">
                <a:solidFill>
                  <a:srgbClr val="FF0000"/>
                </a:solidFill>
              </a:rPr>
            </a:br>
            <a:br>
              <a:rPr lang="en-US" sz="5400" dirty="0">
                <a:solidFill>
                  <a:srgbClr val="FF0000"/>
                </a:solidFill>
              </a:rPr>
            </a:br>
            <a:r>
              <a:rPr lang="en-US" sz="5400" dirty="0">
                <a:solidFill>
                  <a:srgbClr val="FF0000"/>
                </a:solidFill>
              </a:rPr>
              <a:t>THREE SINGLE BONDS, and/or</a:t>
            </a:r>
            <a:br>
              <a:rPr lang="en-US" sz="5400" dirty="0">
                <a:solidFill>
                  <a:srgbClr val="FF0000"/>
                </a:solidFill>
              </a:rPr>
            </a:br>
            <a:r>
              <a:rPr lang="en-US" sz="5400" dirty="0">
                <a:solidFill>
                  <a:srgbClr val="FF0000"/>
                </a:solidFill>
              </a:rPr>
              <a:t>“N” CAN MAKE A TRIPLE BOND.</a:t>
            </a:r>
            <a:endParaRPr lang="en-US" sz="7200" dirty="0"/>
          </a:p>
        </p:txBody>
      </p:sp>
      <p:pic>
        <p:nvPicPr>
          <p:cNvPr id="4" name="Picture 4" descr="As Lewis Dot Structure">
            <a:extLst>
              <a:ext uri="{FF2B5EF4-FFF2-40B4-BE49-F238E27FC236}">
                <a16:creationId xmlns:a16="http://schemas.microsoft.com/office/drawing/2014/main" id="{E724105D-4B44-D5E1-1E79-26AC61A8737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1378" t="28750" r="39859" b="25112"/>
          <a:stretch/>
        </p:blipFill>
        <p:spPr bwMode="auto">
          <a:xfrm>
            <a:off x="10725150" y="1604962"/>
            <a:ext cx="923925" cy="3648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4230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eriodic Table">
            <a:extLst>
              <a:ext uri="{FF2B5EF4-FFF2-40B4-BE49-F238E27FC236}">
                <a16:creationId xmlns:a16="http://schemas.microsoft.com/office/drawing/2014/main" id="{FEE67D1B-B7FA-0758-3584-05C2574E363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855" b="34848"/>
          <a:stretch/>
        </p:blipFill>
        <p:spPr bwMode="auto">
          <a:xfrm>
            <a:off x="2353469" y="3367704"/>
            <a:ext cx="7269925" cy="349029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8DB3FCD-C8DA-C971-13E4-0EF64201A421}"/>
              </a:ext>
            </a:extLst>
          </p:cNvPr>
          <p:cNvSpPr txBox="1"/>
          <p:nvPr/>
        </p:nvSpPr>
        <p:spPr>
          <a:xfrm>
            <a:off x="0" y="0"/>
            <a:ext cx="12192000" cy="3416320"/>
          </a:xfrm>
          <a:prstGeom prst="rect">
            <a:avLst/>
          </a:prstGeom>
          <a:noFill/>
        </p:spPr>
        <p:txBody>
          <a:bodyPr wrap="square" rtlCol="0">
            <a:spAutoFit/>
          </a:bodyPr>
          <a:lstStyle/>
          <a:p>
            <a:pPr algn="ctr"/>
            <a:r>
              <a:rPr lang="en-US" sz="5400" b="1" dirty="0"/>
              <a:t>This is your table, minus the inner transitional elements, </a:t>
            </a:r>
            <a:br>
              <a:rPr lang="en-US" sz="5400" b="1" dirty="0"/>
            </a:br>
            <a:r>
              <a:rPr lang="en-US" sz="5400" b="1" dirty="0"/>
              <a:t>so you can focus on the TOP part, </a:t>
            </a:r>
            <a:br>
              <a:rPr lang="en-US" sz="5400" b="1" dirty="0"/>
            </a:br>
            <a:r>
              <a:rPr lang="en-US" sz="5400" b="1" dirty="0"/>
              <a:t>where ALL high school bonding happens.  </a:t>
            </a:r>
          </a:p>
        </p:txBody>
      </p:sp>
    </p:spTree>
    <p:extLst>
      <p:ext uri="{BB962C8B-B14F-4D97-AF65-F5344CB8AC3E}">
        <p14:creationId xmlns:p14="http://schemas.microsoft.com/office/powerpoint/2010/main" val="36928760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4E24B1E-8CC1-9822-B2AF-528F8DC3D7DF}"/>
              </a:ext>
            </a:extLst>
          </p:cNvPr>
          <p:cNvSpPr txBox="1"/>
          <p:nvPr/>
        </p:nvSpPr>
        <p:spPr>
          <a:xfrm>
            <a:off x="0" y="0"/>
            <a:ext cx="12192000" cy="1200329"/>
          </a:xfrm>
          <a:prstGeom prst="rect">
            <a:avLst/>
          </a:prstGeom>
          <a:noFill/>
        </p:spPr>
        <p:txBody>
          <a:bodyPr wrap="square" rtlCol="0">
            <a:spAutoFit/>
          </a:bodyPr>
          <a:lstStyle/>
          <a:p>
            <a:r>
              <a:rPr lang="en-US" sz="7200" dirty="0"/>
              <a:t>How many bonds can the ATOMS of group 16 make?</a:t>
            </a:r>
          </a:p>
        </p:txBody>
      </p:sp>
    </p:spTree>
    <p:extLst>
      <p:ext uri="{BB962C8B-B14F-4D97-AF65-F5344CB8AC3E}">
        <p14:creationId xmlns:p14="http://schemas.microsoft.com/office/powerpoint/2010/main" val="30987194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4E24B1E-8CC1-9822-B2AF-528F8DC3D7DF}"/>
              </a:ext>
            </a:extLst>
          </p:cNvPr>
          <p:cNvSpPr txBox="1"/>
          <p:nvPr/>
        </p:nvSpPr>
        <p:spPr>
          <a:xfrm>
            <a:off x="0" y="0"/>
            <a:ext cx="12192000" cy="6924973"/>
          </a:xfrm>
          <a:prstGeom prst="rect">
            <a:avLst/>
          </a:prstGeom>
          <a:noFill/>
        </p:spPr>
        <p:txBody>
          <a:bodyPr wrap="square" rtlCol="0">
            <a:spAutoFit/>
          </a:bodyPr>
          <a:lstStyle/>
          <a:p>
            <a:r>
              <a:rPr lang="en-US" sz="7200" dirty="0"/>
              <a:t>How many bonds can the ATOMS of group 16 make?</a:t>
            </a:r>
            <a:br>
              <a:rPr lang="en-US" sz="7200" dirty="0"/>
            </a:br>
            <a:br>
              <a:rPr lang="en-US" sz="7200" dirty="0"/>
            </a:br>
            <a:r>
              <a:rPr lang="en-US" sz="6000" dirty="0">
                <a:solidFill>
                  <a:srgbClr val="FF0000"/>
                </a:solidFill>
              </a:rPr>
              <a:t>TWO.  They all have 6 valence electrons, </a:t>
            </a:r>
            <a:br>
              <a:rPr lang="en-US" sz="6000" dirty="0">
                <a:solidFill>
                  <a:srgbClr val="FF0000"/>
                </a:solidFill>
              </a:rPr>
            </a:br>
            <a:r>
              <a:rPr lang="en-US" sz="6000" dirty="0">
                <a:solidFill>
                  <a:srgbClr val="FF0000"/>
                </a:solidFill>
              </a:rPr>
              <a:t>they MUST borrow 2 to get their octet.</a:t>
            </a:r>
            <a:br>
              <a:rPr lang="en-US" sz="6000" dirty="0">
                <a:solidFill>
                  <a:srgbClr val="FF0000"/>
                </a:solidFill>
              </a:rPr>
            </a:br>
            <a:r>
              <a:rPr lang="en-US" sz="5400" dirty="0">
                <a:solidFill>
                  <a:srgbClr val="FF0000"/>
                </a:solidFill>
              </a:rPr>
              <a:t> </a:t>
            </a:r>
            <a:br>
              <a:rPr lang="en-US" sz="6000" dirty="0">
                <a:solidFill>
                  <a:srgbClr val="FF0000"/>
                </a:solidFill>
              </a:rPr>
            </a:br>
            <a:r>
              <a:rPr lang="en-US" sz="6000" dirty="0">
                <a:solidFill>
                  <a:srgbClr val="FF0000"/>
                </a:solidFill>
              </a:rPr>
              <a:t>TWO SINGLE BONDS, </a:t>
            </a:r>
            <a:br>
              <a:rPr lang="en-US" sz="6000" dirty="0">
                <a:solidFill>
                  <a:srgbClr val="FF0000"/>
                </a:solidFill>
              </a:rPr>
            </a:br>
            <a:r>
              <a:rPr lang="en-US" sz="6000" dirty="0">
                <a:solidFill>
                  <a:srgbClr val="FF0000"/>
                </a:solidFill>
              </a:rPr>
              <a:t>and “O” CAN MAKE A DOUBLE BOND.</a:t>
            </a:r>
            <a:endParaRPr lang="en-US" sz="7200" dirty="0"/>
          </a:p>
        </p:txBody>
      </p:sp>
      <p:pic>
        <p:nvPicPr>
          <p:cNvPr id="3" name="Picture 4" descr="As Lewis Dot Structure">
            <a:extLst>
              <a:ext uri="{FF2B5EF4-FFF2-40B4-BE49-F238E27FC236}">
                <a16:creationId xmlns:a16="http://schemas.microsoft.com/office/drawing/2014/main" id="{FD88ECE6-48B0-069C-31A0-2C3D5892864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9960" t="29110" r="31277" b="14332"/>
          <a:stretch/>
        </p:blipFill>
        <p:spPr bwMode="auto">
          <a:xfrm>
            <a:off x="10929336" y="521886"/>
            <a:ext cx="923925" cy="4471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10371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812047-4C38-A1CF-9E0A-6E1E8D676647}"/>
              </a:ext>
            </a:extLst>
          </p:cNvPr>
          <p:cNvSpPr txBox="1"/>
          <p:nvPr/>
        </p:nvSpPr>
        <p:spPr>
          <a:xfrm>
            <a:off x="0" y="0"/>
            <a:ext cx="12192000" cy="707886"/>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Which atoms can make single bonds?</a:t>
            </a:r>
          </a:p>
        </p:txBody>
      </p:sp>
    </p:spTree>
    <p:extLst>
      <p:ext uri="{BB962C8B-B14F-4D97-AF65-F5344CB8AC3E}">
        <p14:creationId xmlns:p14="http://schemas.microsoft.com/office/powerpoint/2010/main" val="15310379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812047-4C38-A1CF-9E0A-6E1E8D676647}"/>
              </a:ext>
            </a:extLst>
          </p:cNvPr>
          <p:cNvSpPr txBox="1"/>
          <p:nvPr/>
        </p:nvSpPr>
        <p:spPr>
          <a:xfrm>
            <a:off x="0" y="0"/>
            <a:ext cx="12192000" cy="2554545"/>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Which atoms can make single bonds?</a:t>
            </a:r>
          </a:p>
          <a:p>
            <a:endParaRPr lang="en-US" sz="4000" dirty="0">
              <a:latin typeface="Times New Roman" panose="02020603050405020304" pitchFamily="18" charset="0"/>
              <a:cs typeface="Times New Roman" panose="02020603050405020304" pitchFamily="18" charset="0"/>
            </a:endParaRPr>
          </a:p>
          <a:p>
            <a:r>
              <a:rPr lang="en-US" sz="4000" dirty="0">
                <a:latin typeface="Times New Roman" panose="02020603050405020304" pitchFamily="18" charset="0"/>
                <a:cs typeface="Times New Roman" panose="02020603050405020304" pitchFamily="18" charset="0"/>
              </a:rPr>
              <a:t>H… has one e</a:t>
            </a:r>
            <a:r>
              <a:rPr lang="en-US" sz="4000" baseline="30000" dirty="0">
                <a:latin typeface="Times New Roman" panose="02020603050405020304" pitchFamily="18" charset="0"/>
                <a:cs typeface="Times New Roman" panose="02020603050405020304" pitchFamily="18" charset="0"/>
              </a:rPr>
              <a:t> – </a:t>
            </a:r>
            <a:r>
              <a:rPr lang="en-US" sz="4000" dirty="0">
                <a:latin typeface="Times New Roman" panose="02020603050405020304" pitchFamily="18" charset="0"/>
                <a:cs typeface="Times New Roman" panose="02020603050405020304" pitchFamily="18" charset="0"/>
              </a:rPr>
              <a:t>, needs one e</a:t>
            </a:r>
            <a:r>
              <a:rPr lang="en-US" sz="4000" baseline="30000" dirty="0">
                <a:latin typeface="Times New Roman" panose="02020603050405020304" pitchFamily="18" charset="0"/>
                <a:cs typeface="Times New Roman" panose="02020603050405020304" pitchFamily="18" charset="0"/>
              </a:rPr>
              <a:t>–</a:t>
            </a:r>
            <a:r>
              <a:rPr lang="en-US" sz="4000" dirty="0">
                <a:latin typeface="Times New Roman" panose="02020603050405020304" pitchFamily="18" charset="0"/>
                <a:cs typeface="Times New Roman" panose="02020603050405020304" pitchFamily="18" charset="0"/>
              </a:rPr>
              <a:t> to fill up the first orbital</a:t>
            </a:r>
            <a:br>
              <a:rPr lang="en-US" sz="4000" dirty="0">
                <a:latin typeface="Times New Roman" panose="02020603050405020304" pitchFamily="18" charset="0"/>
                <a:cs typeface="Times New Roman" panose="02020603050405020304" pitchFamily="18" charset="0"/>
              </a:rPr>
            </a:br>
            <a:endParaRPr lang="en-US" sz="4000" dirty="0">
              <a:solidFill>
                <a:srgbClr val="5640F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75396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812047-4C38-A1CF-9E0A-6E1E8D676647}"/>
              </a:ext>
            </a:extLst>
          </p:cNvPr>
          <p:cNvSpPr txBox="1"/>
          <p:nvPr/>
        </p:nvSpPr>
        <p:spPr>
          <a:xfrm>
            <a:off x="0" y="0"/>
            <a:ext cx="12192000" cy="4401205"/>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Which atoms can make single bonds?</a:t>
            </a:r>
          </a:p>
          <a:p>
            <a:endParaRPr lang="en-US" sz="4000" dirty="0">
              <a:latin typeface="Times New Roman" panose="02020603050405020304" pitchFamily="18" charset="0"/>
              <a:cs typeface="Times New Roman" panose="02020603050405020304" pitchFamily="18" charset="0"/>
            </a:endParaRPr>
          </a:p>
          <a:p>
            <a:r>
              <a:rPr lang="en-US" sz="4000" dirty="0">
                <a:latin typeface="Times New Roman" panose="02020603050405020304" pitchFamily="18" charset="0"/>
                <a:cs typeface="Times New Roman" panose="02020603050405020304" pitchFamily="18" charset="0"/>
              </a:rPr>
              <a:t>H… has one e</a:t>
            </a:r>
            <a:r>
              <a:rPr lang="en-US" sz="4000" baseline="30000" dirty="0">
                <a:latin typeface="Times New Roman" panose="02020603050405020304" pitchFamily="18" charset="0"/>
                <a:cs typeface="Times New Roman" panose="02020603050405020304" pitchFamily="18" charset="0"/>
              </a:rPr>
              <a:t> – </a:t>
            </a:r>
            <a:r>
              <a:rPr lang="en-US" sz="4000" dirty="0">
                <a:latin typeface="Times New Roman" panose="02020603050405020304" pitchFamily="18" charset="0"/>
                <a:cs typeface="Times New Roman" panose="02020603050405020304" pitchFamily="18" charset="0"/>
              </a:rPr>
              <a:t>, needs one e</a:t>
            </a:r>
            <a:r>
              <a:rPr lang="en-US" sz="4000" baseline="30000" dirty="0">
                <a:latin typeface="Times New Roman" panose="02020603050405020304" pitchFamily="18" charset="0"/>
                <a:cs typeface="Times New Roman" panose="02020603050405020304" pitchFamily="18" charset="0"/>
              </a:rPr>
              <a:t>–</a:t>
            </a:r>
            <a:r>
              <a:rPr lang="en-US" sz="4000" dirty="0">
                <a:latin typeface="Times New Roman" panose="02020603050405020304" pitchFamily="18" charset="0"/>
                <a:cs typeface="Times New Roman" panose="02020603050405020304" pitchFamily="18" charset="0"/>
              </a:rPr>
              <a:t> to fill up the first orbital</a:t>
            </a:r>
            <a:br>
              <a:rPr lang="en-US" sz="4000" dirty="0">
                <a:latin typeface="Times New Roman" panose="02020603050405020304" pitchFamily="18" charset="0"/>
                <a:cs typeface="Times New Roman" panose="02020603050405020304" pitchFamily="18" charset="0"/>
              </a:rPr>
            </a:br>
            <a:r>
              <a:rPr lang="en-US" sz="4000" dirty="0">
                <a:solidFill>
                  <a:srgbClr val="FF0000"/>
                </a:solidFill>
                <a:latin typeface="Times New Roman" panose="02020603050405020304" pitchFamily="18" charset="0"/>
                <a:cs typeface="Times New Roman" panose="02020603050405020304" pitchFamily="18" charset="0"/>
              </a:rPr>
              <a:t>F, Cl, Br, and I… they have 7 outer electrons, they need to</a:t>
            </a:r>
            <a:br>
              <a:rPr lang="en-US" sz="4000" dirty="0">
                <a:solidFill>
                  <a:srgbClr val="FF0000"/>
                </a:solidFill>
                <a:latin typeface="Times New Roman" panose="02020603050405020304" pitchFamily="18" charset="0"/>
                <a:cs typeface="Times New Roman" panose="02020603050405020304" pitchFamily="18" charset="0"/>
              </a:rPr>
            </a:br>
            <a:r>
              <a:rPr lang="en-US" sz="4000" dirty="0">
                <a:solidFill>
                  <a:srgbClr val="FF0000"/>
                </a:solidFill>
                <a:latin typeface="Times New Roman" panose="02020603050405020304" pitchFamily="18" charset="0"/>
                <a:cs typeface="Times New Roman" panose="02020603050405020304" pitchFamily="18" charset="0"/>
              </a:rPr>
              <a:t>                             borrow one to get a full valence orbital.</a:t>
            </a:r>
            <a:br>
              <a:rPr lang="en-US" sz="4000" dirty="0">
                <a:solidFill>
                  <a:srgbClr val="FF0000"/>
                </a:solidFill>
                <a:latin typeface="Times New Roman" panose="02020603050405020304" pitchFamily="18" charset="0"/>
                <a:cs typeface="Times New Roman" panose="02020603050405020304" pitchFamily="18" charset="0"/>
              </a:rPr>
            </a:br>
            <a:br>
              <a:rPr lang="en-US" sz="4000" dirty="0">
                <a:solidFill>
                  <a:srgbClr val="FF0000"/>
                </a:solidFill>
                <a:latin typeface="Times New Roman" panose="02020603050405020304" pitchFamily="18" charset="0"/>
                <a:cs typeface="Times New Roman" panose="02020603050405020304" pitchFamily="18" charset="0"/>
              </a:rPr>
            </a:br>
            <a:endParaRPr lang="en-US" sz="4000" dirty="0">
              <a:solidFill>
                <a:srgbClr val="5640F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66954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812047-4C38-A1CF-9E0A-6E1E8D676647}"/>
              </a:ext>
            </a:extLst>
          </p:cNvPr>
          <p:cNvSpPr txBox="1"/>
          <p:nvPr/>
        </p:nvSpPr>
        <p:spPr>
          <a:xfrm>
            <a:off x="0" y="0"/>
            <a:ext cx="12192000" cy="6124754"/>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Which atoms can make single bonds?</a:t>
            </a:r>
          </a:p>
          <a:p>
            <a:endParaRPr lang="en-US" sz="4000" dirty="0">
              <a:latin typeface="Times New Roman" panose="02020603050405020304" pitchFamily="18" charset="0"/>
              <a:cs typeface="Times New Roman" panose="02020603050405020304" pitchFamily="18" charset="0"/>
            </a:endParaRPr>
          </a:p>
          <a:p>
            <a:r>
              <a:rPr lang="en-US" sz="4000" dirty="0">
                <a:latin typeface="Times New Roman" panose="02020603050405020304" pitchFamily="18" charset="0"/>
                <a:cs typeface="Times New Roman" panose="02020603050405020304" pitchFamily="18" charset="0"/>
              </a:rPr>
              <a:t>H… has one e</a:t>
            </a:r>
            <a:r>
              <a:rPr lang="en-US" sz="4000" baseline="30000" dirty="0">
                <a:latin typeface="Times New Roman" panose="02020603050405020304" pitchFamily="18" charset="0"/>
                <a:cs typeface="Times New Roman" panose="02020603050405020304" pitchFamily="18" charset="0"/>
              </a:rPr>
              <a:t> – </a:t>
            </a:r>
            <a:r>
              <a:rPr lang="en-US" sz="4000" dirty="0">
                <a:latin typeface="Times New Roman" panose="02020603050405020304" pitchFamily="18" charset="0"/>
                <a:cs typeface="Times New Roman" panose="02020603050405020304" pitchFamily="18" charset="0"/>
              </a:rPr>
              <a:t>, needs one e</a:t>
            </a:r>
            <a:r>
              <a:rPr lang="en-US" sz="4000" baseline="30000" dirty="0">
                <a:latin typeface="Times New Roman" panose="02020603050405020304" pitchFamily="18" charset="0"/>
                <a:cs typeface="Times New Roman" panose="02020603050405020304" pitchFamily="18" charset="0"/>
              </a:rPr>
              <a:t>–</a:t>
            </a:r>
            <a:r>
              <a:rPr lang="en-US" sz="4000" dirty="0">
                <a:latin typeface="Times New Roman" panose="02020603050405020304" pitchFamily="18" charset="0"/>
                <a:cs typeface="Times New Roman" panose="02020603050405020304" pitchFamily="18" charset="0"/>
              </a:rPr>
              <a:t> to fill up the first orbital</a:t>
            </a:r>
            <a:br>
              <a:rPr lang="en-US" sz="4000" dirty="0">
                <a:latin typeface="Times New Roman" panose="02020603050405020304" pitchFamily="18" charset="0"/>
                <a:cs typeface="Times New Roman" panose="02020603050405020304" pitchFamily="18" charset="0"/>
              </a:rPr>
            </a:br>
            <a:r>
              <a:rPr lang="en-US" sz="4000" dirty="0">
                <a:solidFill>
                  <a:srgbClr val="FF0000"/>
                </a:solidFill>
                <a:latin typeface="Times New Roman" panose="02020603050405020304" pitchFamily="18" charset="0"/>
                <a:cs typeface="Times New Roman" panose="02020603050405020304" pitchFamily="18" charset="0"/>
              </a:rPr>
              <a:t>F, Cl, Br, and I… they have 7 outer electrons, they need to</a:t>
            </a:r>
            <a:br>
              <a:rPr lang="en-US" sz="4000" dirty="0">
                <a:solidFill>
                  <a:srgbClr val="FF0000"/>
                </a:solidFill>
                <a:latin typeface="Times New Roman" panose="02020603050405020304" pitchFamily="18" charset="0"/>
                <a:cs typeface="Times New Roman" panose="02020603050405020304" pitchFamily="18" charset="0"/>
              </a:rPr>
            </a:br>
            <a:r>
              <a:rPr lang="en-US" sz="4000" dirty="0">
                <a:solidFill>
                  <a:srgbClr val="FF0000"/>
                </a:solidFill>
                <a:latin typeface="Times New Roman" panose="02020603050405020304" pitchFamily="18" charset="0"/>
                <a:cs typeface="Times New Roman" panose="02020603050405020304" pitchFamily="18" charset="0"/>
              </a:rPr>
              <a:t>                             borrow one to get a full valence orbital.</a:t>
            </a:r>
            <a:br>
              <a:rPr lang="en-US" sz="4000" dirty="0">
                <a:solidFill>
                  <a:srgbClr val="FF0000"/>
                </a:solidFill>
                <a:latin typeface="Times New Roman" panose="02020603050405020304" pitchFamily="18" charset="0"/>
                <a:cs typeface="Times New Roman" panose="02020603050405020304" pitchFamily="18" charset="0"/>
              </a:rPr>
            </a:br>
            <a:br>
              <a:rPr lang="en-US" sz="4000" dirty="0">
                <a:solidFill>
                  <a:srgbClr val="FF0000"/>
                </a:solidFill>
                <a:latin typeface="Times New Roman" panose="02020603050405020304" pitchFamily="18" charset="0"/>
                <a:cs typeface="Times New Roman" panose="02020603050405020304" pitchFamily="18" charset="0"/>
              </a:rPr>
            </a:br>
            <a:r>
              <a:rPr lang="en-US" sz="4000" dirty="0">
                <a:solidFill>
                  <a:srgbClr val="5640FA"/>
                </a:solidFill>
                <a:latin typeface="Times New Roman" panose="02020603050405020304" pitchFamily="18" charset="0"/>
                <a:cs typeface="Times New Roman" panose="02020603050405020304" pitchFamily="18" charset="0"/>
              </a:rPr>
              <a:t>O, S, Se, and </a:t>
            </a:r>
            <a:r>
              <a:rPr lang="en-US" sz="4000" dirty="0" err="1">
                <a:solidFill>
                  <a:srgbClr val="5640FA"/>
                </a:solidFill>
                <a:latin typeface="Times New Roman" panose="02020603050405020304" pitchFamily="18" charset="0"/>
                <a:cs typeface="Times New Roman" panose="02020603050405020304" pitchFamily="18" charset="0"/>
              </a:rPr>
              <a:t>Te</a:t>
            </a:r>
            <a:r>
              <a:rPr lang="en-US" sz="4000" dirty="0">
                <a:solidFill>
                  <a:srgbClr val="5640FA"/>
                </a:solidFill>
                <a:latin typeface="Times New Roman" panose="02020603050405020304" pitchFamily="18" charset="0"/>
                <a:cs typeface="Times New Roman" panose="02020603050405020304" pitchFamily="18" charset="0"/>
              </a:rPr>
              <a:t>… they have 6 valence electrons and</a:t>
            </a:r>
            <a:br>
              <a:rPr lang="en-US" sz="4000" dirty="0">
                <a:solidFill>
                  <a:srgbClr val="5640FA"/>
                </a:solidFill>
                <a:latin typeface="Times New Roman" panose="02020603050405020304" pitchFamily="18" charset="0"/>
                <a:cs typeface="Times New Roman" panose="02020603050405020304" pitchFamily="18" charset="0"/>
              </a:rPr>
            </a:br>
            <a:r>
              <a:rPr lang="en-US" sz="4000" dirty="0">
                <a:solidFill>
                  <a:srgbClr val="5640FA"/>
                </a:solidFill>
                <a:latin typeface="Times New Roman" panose="02020603050405020304" pitchFamily="18" charset="0"/>
                <a:cs typeface="Times New Roman" panose="02020603050405020304" pitchFamily="18" charset="0"/>
              </a:rPr>
              <a:t>                               MUST make 2 bonds to be “complete”.  </a:t>
            </a:r>
            <a:br>
              <a:rPr lang="en-US" sz="4000" dirty="0">
                <a:solidFill>
                  <a:srgbClr val="5640FA"/>
                </a:solidFill>
                <a:latin typeface="Times New Roman" panose="02020603050405020304" pitchFamily="18" charset="0"/>
                <a:cs typeface="Times New Roman" panose="02020603050405020304" pitchFamily="18" charset="0"/>
              </a:rPr>
            </a:br>
            <a:r>
              <a:rPr lang="en-US" sz="3200" dirty="0">
                <a:solidFill>
                  <a:srgbClr val="5640FA"/>
                </a:solidFill>
                <a:latin typeface="Times New Roman" panose="02020603050405020304" pitchFamily="18" charset="0"/>
                <a:cs typeface="Times New Roman" panose="02020603050405020304" pitchFamily="18" charset="0"/>
              </a:rPr>
              <a:t>They can make 2 single bonds to do this.  Oxygen can also make double bonds.  Double bonds for the others are less common in HS Chem.  </a:t>
            </a:r>
            <a:endParaRPr lang="en-US" sz="4000" dirty="0">
              <a:solidFill>
                <a:srgbClr val="5640F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54817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812047-4C38-A1CF-9E0A-6E1E8D676647}"/>
              </a:ext>
            </a:extLst>
          </p:cNvPr>
          <p:cNvSpPr txBox="1"/>
          <p:nvPr/>
        </p:nvSpPr>
        <p:spPr>
          <a:xfrm>
            <a:off x="0" y="0"/>
            <a:ext cx="12192000" cy="6217087"/>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Which atoms can make single bonds?</a:t>
            </a:r>
          </a:p>
          <a:p>
            <a:endParaRPr lang="en-US" sz="40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H… has one e</a:t>
            </a:r>
            <a:r>
              <a:rPr lang="en-US" baseline="30000" dirty="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 needs one e</a:t>
            </a:r>
            <a:r>
              <a:rPr lang="en-US" baseline="30000"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to fill up the first orbital</a:t>
            </a:r>
            <a:br>
              <a:rPr lang="en-US" dirty="0">
                <a:latin typeface="Times New Roman" panose="02020603050405020304" pitchFamily="18" charset="0"/>
                <a:cs typeface="Times New Roman" panose="02020603050405020304" pitchFamily="18" charset="0"/>
              </a:rPr>
            </a:br>
            <a:r>
              <a:rPr lang="en-US" dirty="0">
                <a:solidFill>
                  <a:srgbClr val="FF0000"/>
                </a:solidFill>
                <a:latin typeface="Times New Roman" panose="02020603050405020304" pitchFamily="18" charset="0"/>
                <a:cs typeface="Times New Roman" panose="02020603050405020304" pitchFamily="18" charset="0"/>
              </a:rPr>
              <a:t>F, Cl, Br, and I… they have 7 outer electrons, they need to borrow one to get a full valence orbital.</a:t>
            </a:r>
            <a:br>
              <a:rPr lang="en-US" dirty="0">
                <a:solidFill>
                  <a:srgbClr val="FF0000"/>
                </a:solidFill>
                <a:latin typeface="Times New Roman" panose="02020603050405020304" pitchFamily="18" charset="0"/>
                <a:cs typeface="Times New Roman" panose="02020603050405020304" pitchFamily="18" charset="0"/>
              </a:rPr>
            </a:br>
            <a:br>
              <a:rPr lang="en-US" dirty="0">
                <a:solidFill>
                  <a:srgbClr val="FF0000"/>
                </a:solidFill>
                <a:latin typeface="Times New Roman" panose="02020603050405020304" pitchFamily="18" charset="0"/>
                <a:cs typeface="Times New Roman" panose="02020603050405020304" pitchFamily="18" charset="0"/>
              </a:rPr>
            </a:br>
            <a:r>
              <a:rPr lang="en-US" dirty="0">
                <a:solidFill>
                  <a:srgbClr val="5640FA"/>
                </a:solidFill>
                <a:latin typeface="Times New Roman" panose="02020603050405020304" pitchFamily="18" charset="0"/>
                <a:cs typeface="Times New Roman" panose="02020603050405020304" pitchFamily="18" charset="0"/>
              </a:rPr>
              <a:t>O, S, Se, and </a:t>
            </a:r>
            <a:r>
              <a:rPr lang="en-US" dirty="0" err="1">
                <a:solidFill>
                  <a:srgbClr val="5640FA"/>
                </a:solidFill>
                <a:latin typeface="Times New Roman" panose="02020603050405020304" pitchFamily="18" charset="0"/>
                <a:cs typeface="Times New Roman" panose="02020603050405020304" pitchFamily="18" charset="0"/>
              </a:rPr>
              <a:t>Te</a:t>
            </a:r>
            <a:r>
              <a:rPr lang="en-US" dirty="0">
                <a:solidFill>
                  <a:srgbClr val="5640FA"/>
                </a:solidFill>
                <a:latin typeface="Times New Roman" panose="02020603050405020304" pitchFamily="18" charset="0"/>
                <a:cs typeface="Times New Roman" panose="02020603050405020304" pitchFamily="18" charset="0"/>
              </a:rPr>
              <a:t>… they have 6 valence electrons and MUST make 2 bonds to be “complete”.  </a:t>
            </a:r>
            <a:br>
              <a:rPr lang="en-US" dirty="0">
                <a:solidFill>
                  <a:srgbClr val="5640FA"/>
                </a:solidFill>
                <a:latin typeface="Times New Roman" panose="02020603050405020304" pitchFamily="18" charset="0"/>
                <a:cs typeface="Times New Roman" panose="02020603050405020304" pitchFamily="18" charset="0"/>
              </a:rPr>
            </a:br>
            <a:r>
              <a:rPr lang="en-US" dirty="0">
                <a:solidFill>
                  <a:srgbClr val="5640FA"/>
                </a:solidFill>
                <a:latin typeface="Times New Roman" panose="02020603050405020304" pitchFamily="18" charset="0"/>
                <a:cs typeface="Times New Roman" panose="02020603050405020304" pitchFamily="18" charset="0"/>
              </a:rPr>
              <a:t>                               </a:t>
            </a:r>
            <a:r>
              <a:rPr lang="en-US" sz="1400" dirty="0">
                <a:solidFill>
                  <a:srgbClr val="5640FA"/>
                </a:solidFill>
                <a:latin typeface="Times New Roman" panose="02020603050405020304" pitchFamily="18" charset="0"/>
                <a:cs typeface="Times New Roman" panose="02020603050405020304" pitchFamily="18" charset="0"/>
              </a:rPr>
              <a:t>They can make 2 single bonds to do this.  Oxygen can also make double bonds.  Double bonds for the others are less common in HS. </a:t>
            </a:r>
          </a:p>
          <a:p>
            <a:endParaRPr lang="en-US" sz="1400" dirty="0">
              <a:solidFill>
                <a:srgbClr val="5640FA"/>
              </a:solidFill>
              <a:latin typeface="Times New Roman" panose="02020603050405020304" pitchFamily="18" charset="0"/>
              <a:cs typeface="Times New Roman" panose="02020603050405020304" pitchFamily="18" charset="0"/>
            </a:endParaRPr>
          </a:p>
          <a:p>
            <a:r>
              <a:rPr lang="en-US" sz="4000" dirty="0">
                <a:solidFill>
                  <a:srgbClr val="00B050"/>
                </a:solidFill>
                <a:latin typeface="Times New Roman" panose="02020603050405020304" pitchFamily="18" charset="0"/>
                <a:cs typeface="Times New Roman" panose="02020603050405020304" pitchFamily="18" charset="0"/>
              </a:rPr>
              <a:t>N, P, and As have 5 valence electrons, and must make</a:t>
            </a:r>
            <a:br>
              <a:rPr lang="en-US" sz="4000" dirty="0">
                <a:solidFill>
                  <a:srgbClr val="00B050"/>
                </a:solidFill>
                <a:latin typeface="Times New Roman" panose="02020603050405020304" pitchFamily="18" charset="0"/>
                <a:cs typeface="Times New Roman" panose="02020603050405020304" pitchFamily="18" charset="0"/>
              </a:rPr>
            </a:br>
            <a:r>
              <a:rPr lang="en-US" sz="4000" dirty="0">
                <a:solidFill>
                  <a:srgbClr val="00B050"/>
                </a:solidFill>
                <a:latin typeface="Times New Roman" panose="02020603050405020304" pitchFamily="18" charset="0"/>
                <a:cs typeface="Times New Roman" panose="02020603050405020304" pitchFamily="18" charset="0"/>
              </a:rPr>
              <a:t>             three bonds in total to get a complete outer orbital. </a:t>
            </a:r>
          </a:p>
          <a:p>
            <a:endParaRPr lang="en-US" sz="4000" dirty="0">
              <a:solidFill>
                <a:srgbClr val="00B050"/>
              </a:solidFill>
              <a:latin typeface="Times New Roman" panose="02020603050405020304" pitchFamily="18" charset="0"/>
              <a:cs typeface="Times New Roman" panose="02020603050405020304" pitchFamily="18" charset="0"/>
            </a:endParaRPr>
          </a:p>
          <a:p>
            <a:r>
              <a:rPr lang="en-US" sz="4000" dirty="0">
                <a:solidFill>
                  <a:srgbClr val="00B050"/>
                </a:solidFill>
                <a:latin typeface="Times New Roman" panose="02020603050405020304" pitchFamily="18" charset="0"/>
                <a:cs typeface="Times New Roman" panose="02020603050405020304" pitchFamily="18" charset="0"/>
              </a:rPr>
              <a:t>Nitrogen can also make a triple bond.  P and As do not make triple bonds in HS chem.   </a:t>
            </a:r>
            <a:r>
              <a:rPr lang="en-US" sz="1400" dirty="0">
                <a:solidFill>
                  <a:srgbClr val="00B050"/>
                </a:solidFill>
                <a:latin typeface="Times New Roman" panose="02020603050405020304" pitchFamily="18" charset="0"/>
                <a:cs typeface="Times New Roman" panose="02020603050405020304" pitchFamily="18" charset="0"/>
              </a:rPr>
              <a:t> </a:t>
            </a:r>
            <a:br>
              <a:rPr lang="en-US" sz="1400" dirty="0">
                <a:solidFill>
                  <a:srgbClr val="00B050"/>
                </a:solidFill>
                <a:latin typeface="Times New Roman" panose="02020603050405020304" pitchFamily="18" charset="0"/>
                <a:cs typeface="Times New Roman" panose="02020603050405020304" pitchFamily="18" charset="0"/>
              </a:rPr>
            </a:br>
            <a:r>
              <a:rPr lang="en-US" sz="1400" dirty="0">
                <a:solidFill>
                  <a:srgbClr val="00B050"/>
                </a:solidFill>
                <a:latin typeface="Times New Roman" panose="02020603050405020304" pitchFamily="18" charset="0"/>
                <a:cs typeface="Times New Roman" panose="02020603050405020304" pitchFamily="18" charset="0"/>
              </a:rPr>
              <a:t> </a:t>
            </a:r>
            <a:endParaRPr lang="en-US"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39791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812047-4C38-A1CF-9E0A-6E1E8D676647}"/>
              </a:ext>
            </a:extLst>
          </p:cNvPr>
          <p:cNvSpPr txBox="1"/>
          <p:nvPr/>
        </p:nvSpPr>
        <p:spPr>
          <a:xfrm>
            <a:off x="0" y="0"/>
            <a:ext cx="12192000" cy="4801314"/>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Which atoms can make single bonds?</a:t>
            </a:r>
          </a:p>
          <a:p>
            <a:endParaRPr lang="en-US" sz="40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H… has one e</a:t>
            </a:r>
            <a:r>
              <a:rPr lang="en-US" baseline="30000" dirty="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 needs one e</a:t>
            </a:r>
            <a:r>
              <a:rPr lang="en-US" baseline="30000"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to fill up the first orbital</a:t>
            </a:r>
            <a:br>
              <a:rPr lang="en-US" dirty="0">
                <a:latin typeface="Times New Roman" panose="02020603050405020304" pitchFamily="18" charset="0"/>
                <a:cs typeface="Times New Roman" panose="02020603050405020304" pitchFamily="18" charset="0"/>
              </a:rPr>
            </a:br>
            <a:r>
              <a:rPr lang="en-US" dirty="0">
                <a:solidFill>
                  <a:srgbClr val="FF0000"/>
                </a:solidFill>
                <a:latin typeface="Times New Roman" panose="02020603050405020304" pitchFamily="18" charset="0"/>
                <a:cs typeface="Times New Roman" panose="02020603050405020304" pitchFamily="18" charset="0"/>
              </a:rPr>
              <a:t>F, Cl, Br, and I… they have 7 outer electrons, they need to borrow one to get a full valence orbital.</a:t>
            </a:r>
            <a:br>
              <a:rPr lang="en-US" dirty="0">
                <a:solidFill>
                  <a:srgbClr val="FF0000"/>
                </a:solidFill>
                <a:latin typeface="Times New Roman" panose="02020603050405020304" pitchFamily="18" charset="0"/>
                <a:cs typeface="Times New Roman" panose="02020603050405020304" pitchFamily="18" charset="0"/>
              </a:rPr>
            </a:br>
            <a:br>
              <a:rPr lang="en-US" dirty="0">
                <a:solidFill>
                  <a:srgbClr val="FF0000"/>
                </a:solidFill>
                <a:latin typeface="Times New Roman" panose="02020603050405020304" pitchFamily="18" charset="0"/>
                <a:cs typeface="Times New Roman" panose="02020603050405020304" pitchFamily="18" charset="0"/>
              </a:rPr>
            </a:br>
            <a:r>
              <a:rPr lang="en-US" dirty="0">
                <a:solidFill>
                  <a:srgbClr val="5640FA"/>
                </a:solidFill>
                <a:latin typeface="Times New Roman" panose="02020603050405020304" pitchFamily="18" charset="0"/>
                <a:cs typeface="Times New Roman" panose="02020603050405020304" pitchFamily="18" charset="0"/>
              </a:rPr>
              <a:t>O, S, Se, and </a:t>
            </a:r>
            <a:r>
              <a:rPr lang="en-US" dirty="0" err="1">
                <a:solidFill>
                  <a:srgbClr val="5640FA"/>
                </a:solidFill>
                <a:latin typeface="Times New Roman" panose="02020603050405020304" pitchFamily="18" charset="0"/>
                <a:cs typeface="Times New Roman" panose="02020603050405020304" pitchFamily="18" charset="0"/>
              </a:rPr>
              <a:t>Te</a:t>
            </a:r>
            <a:r>
              <a:rPr lang="en-US" dirty="0">
                <a:solidFill>
                  <a:srgbClr val="5640FA"/>
                </a:solidFill>
                <a:latin typeface="Times New Roman" panose="02020603050405020304" pitchFamily="18" charset="0"/>
                <a:cs typeface="Times New Roman" panose="02020603050405020304" pitchFamily="18" charset="0"/>
              </a:rPr>
              <a:t>… they have 6 valence electrons and MUST make 2 bonds to be “complete”.  </a:t>
            </a:r>
            <a:br>
              <a:rPr lang="en-US" dirty="0">
                <a:solidFill>
                  <a:srgbClr val="5640FA"/>
                </a:solidFill>
                <a:latin typeface="Times New Roman" panose="02020603050405020304" pitchFamily="18" charset="0"/>
                <a:cs typeface="Times New Roman" panose="02020603050405020304" pitchFamily="18" charset="0"/>
              </a:rPr>
            </a:br>
            <a:r>
              <a:rPr lang="en-US" dirty="0">
                <a:solidFill>
                  <a:srgbClr val="5640FA"/>
                </a:solidFill>
                <a:latin typeface="Times New Roman" panose="02020603050405020304" pitchFamily="18" charset="0"/>
                <a:cs typeface="Times New Roman" panose="02020603050405020304" pitchFamily="18" charset="0"/>
              </a:rPr>
              <a:t>                               </a:t>
            </a:r>
            <a:r>
              <a:rPr lang="en-US" sz="1400" dirty="0">
                <a:solidFill>
                  <a:srgbClr val="5640FA"/>
                </a:solidFill>
                <a:latin typeface="Times New Roman" panose="02020603050405020304" pitchFamily="18" charset="0"/>
                <a:cs typeface="Times New Roman" panose="02020603050405020304" pitchFamily="18" charset="0"/>
              </a:rPr>
              <a:t>They can make 2 single bonds to do this.  Oxygen can also make double bonds.  Double bonds for the others are less common in HS. </a:t>
            </a:r>
          </a:p>
          <a:p>
            <a:endParaRPr lang="en-US" sz="1400" dirty="0">
              <a:solidFill>
                <a:srgbClr val="5640FA"/>
              </a:solidFill>
              <a:latin typeface="Times New Roman" panose="02020603050405020304" pitchFamily="18" charset="0"/>
              <a:cs typeface="Times New Roman" panose="02020603050405020304" pitchFamily="18" charset="0"/>
            </a:endParaRPr>
          </a:p>
          <a:p>
            <a:r>
              <a:rPr lang="en-US" sz="1400" dirty="0">
                <a:solidFill>
                  <a:srgbClr val="00B050"/>
                </a:solidFill>
                <a:latin typeface="Times New Roman" panose="02020603050405020304" pitchFamily="18" charset="0"/>
                <a:cs typeface="Times New Roman" panose="02020603050405020304" pitchFamily="18" charset="0"/>
              </a:rPr>
              <a:t>N, P, and As have 5 valence electrons, and must make three bonds to get a complete outer orbital. </a:t>
            </a:r>
          </a:p>
          <a:p>
            <a:r>
              <a:rPr lang="en-US" sz="1400" dirty="0">
                <a:solidFill>
                  <a:srgbClr val="00B050"/>
                </a:solidFill>
                <a:latin typeface="Times New Roman" panose="02020603050405020304" pitchFamily="18" charset="0"/>
                <a:cs typeface="Times New Roman" panose="02020603050405020304" pitchFamily="18" charset="0"/>
              </a:rPr>
              <a:t>                                Nitrogen can also make a triple bond.  P and As do not make triple bonds in HS chem.   </a:t>
            </a:r>
          </a:p>
          <a:p>
            <a:endParaRPr lang="en-US" sz="1400" dirty="0">
              <a:solidFill>
                <a:srgbClr val="00B050"/>
              </a:solidFill>
              <a:latin typeface="Times New Roman" panose="02020603050405020304" pitchFamily="18" charset="0"/>
              <a:cs typeface="Times New Roman" panose="02020603050405020304" pitchFamily="18" charset="0"/>
            </a:endParaRPr>
          </a:p>
          <a:p>
            <a:r>
              <a:rPr lang="en-US" sz="4000" dirty="0">
                <a:solidFill>
                  <a:schemeClr val="tx1">
                    <a:lumMod val="95000"/>
                    <a:lumOff val="5000"/>
                  </a:schemeClr>
                </a:solidFill>
                <a:latin typeface="Times New Roman" panose="02020603050405020304" pitchFamily="18" charset="0"/>
                <a:cs typeface="Times New Roman" panose="02020603050405020304" pitchFamily="18" charset="0"/>
              </a:rPr>
              <a:t>Carbon and Silicon each have 4 valence electrons.</a:t>
            </a:r>
            <a:br>
              <a:rPr lang="en-US" sz="40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4000" dirty="0">
                <a:solidFill>
                  <a:schemeClr val="tx1">
                    <a:lumMod val="95000"/>
                    <a:lumOff val="5000"/>
                  </a:schemeClr>
                </a:solidFill>
                <a:latin typeface="Times New Roman" panose="02020603050405020304" pitchFamily="18" charset="0"/>
                <a:cs typeface="Times New Roman" panose="02020603050405020304" pitchFamily="18" charset="0"/>
              </a:rPr>
              <a:t>     They can make 4 single bonds, or 2 double bonds.</a:t>
            </a:r>
          </a:p>
        </p:txBody>
      </p:sp>
    </p:spTree>
    <p:extLst>
      <p:ext uri="{BB962C8B-B14F-4D97-AF65-F5344CB8AC3E}">
        <p14:creationId xmlns:p14="http://schemas.microsoft.com/office/powerpoint/2010/main" val="36781489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812047-4C38-A1CF-9E0A-6E1E8D676647}"/>
              </a:ext>
            </a:extLst>
          </p:cNvPr>
          <p:cNvSpPr txBox="1"/>
          <p:nvPr/>
        </p:nvSpPr>
        <p:spPr>
          <a:xfrm>
            <a:off x="0" y="0"/>
            <a:ext cx="12192000" cy="6863417"/>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Which atoms can make single bonds?</a:t>
            </a:r>
          </a:p>
          <a:p>
            <a:endParaRPr lang="en-US" sz="40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H… has one e</a:t>
            </a:r>
            <a:r>
              <a:rPr lang="en-US" baseline="30000" dirty="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 needs one e</a:t>
            </a:r>
            <a:r>
              <a:rPr lang="en-US" baseline="30000"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to fill up the first orbital</a:t>
            </a:r>
            <a:br>
              <a:rPr lang="en-US" dirty="0">
                <a:latin typeface="Times New Roman" panose="02020603050405020304" pitchFamily="18" charset="0"/>
                <a:cs typeface="Times New Roman" panose="02020603050405020304" pitchFamily="18" charset="0"/>
              </a:rPr>
            </a:br>
            <a:r>
              <a:rPr lang="en-US" dirty="0">
                <a:solidFill>
                  <a:srgbClr val="FF0000"/>
                </a:solidFill>
                <a:latin typeface="Times New Roman" panose="02020603050405020304" pitchFamily="18" charset="0"/>
                <a:cs typeface="Times New Roman" panose="02020603050405020304" pitchFamily="18" charset="0"/>
              </a:rPr>
              <a:t>F, Cl, Br, and I… they have 7 outer electrons, they need to borrow one to get a full valence orbital.</a:t>
            </a:r>
            <a:br>
              <a:rPr lang="en-US" dirty="0">
                <a:solidFill>
                  <a:srgbClr val="FF0000"/>
                </a:solidFill>
                <a:latin typeface="Times New Roman" panose="02020603050405020304" pitchFamily="18" charset="0"/>
                <a:cs typeface="Times New Roman" panose="02020603050405020304" pitchFamily="18" charset="0"/>
              </a:rPr>
            </a:br>
            <a:br>
              <a:rPr lang="en-US" dirty="0">
                <a:solidFill>
                  <a:srgbClr val="FF0000"/>
                </a:solidFill>
                <a:latin typeface="Times New Roman" panose="02020603050405020304" pitchFamily="18" charset="0"/>
                <a:cs typeface="Times New Roman" panose="02020603050405020304" pitchFamily="18" charset="0"/>
              </a:rPr>
            </a:br>
            <a:r>
              <a:rPr lang="en-US" dirty="0">
                <a:solidFill>
                  <a:srgbClr val="5640FA"/>
                </a:solidFill>
                <a:latin typeface="Times New Roman" panose="02020603050405020304" pitchFamily="18" charset="0"/>
                <a:cs typeface="Times New Roman" panose="02020603050405020304" pitchFamily="18" charset="0"/>
              </a:rPr>
              <a:t>O, S, Se, and </a:t>
            </a:r>
            <a:r>
              <a:rPr lang="en-US" dirty="0" err="1">
                <a:solidFill>
                  <a:srgbClr val="5640FA"/>
                </a:solidFill>
                <a:latin typeface="Times New Roman" panose="02020603050405020304" pitchFamily="18" charset="0"/>
                <a:cs typeface="Times New Roman" panose="02020603050405020304" pitchFamily="18" charset="0"/>
              </a:rPr>
              <a:t>Te</a:t>
            </a:r>
            <a:r>
              <a:rPr lang="en-US" dirty="0">
                <a:solidFill>
                  <a:srgbClr val="5640FA"/>
                </a:solidFill>
                <a:latin typeface="Times New Roman" panose="02020603050405020304" pitchFamily="18" charset="0"/>
                <a:cs typeface="Times New Roman" panose="02020603050405020304" pitchFamily="18" charset="0"/>
              </a:rPr>
              <a:t>… they have 6 valence electrons and MUST make 2 bonds to be “complete”.  </a:t>
            </a:r>
            <a:br>
              <a:rPr lang="en-US" dirty="0">
                <a:solidFill>
                  <a:srgbClr val="5640FA"/>
                </a:solidFill>
                <a:latin typeface="Times New Roman" panose="02020603050405020304" pitchFamily="18" charset="0"/>
                <a:cs typeface="Times New Roman" panose="02020603050405020304" pitchFamily="18" charset="0"/>
              </a:rPr>
            </a:br>
            <a:r>
              <a:rPr lang="en-US" dirty="0">
                <a:solidFill>
                  <a:srgbClr val="5640FA"/>
                </a:solidFill>
                <a:latin typeface="Times New Roman" panose="02020603050405020304" pitchFamily="18" charset="0"/>
                <a:cs typeface="Times New Roman" panose="02020603050405020304" pitchFamily="18" charset="0"/>
              </a:rPr>
              <a:t>                               </a:t>
            </a:r>
            <a:r>
              <a:rPr lang="en-US" sz="1400" dirty="0">
                <a:solidFill>
                  <a:srgbClr val="5640FA"/>
                </a:solidFill>
                <a:latin typeface="Times New Roman" panose="02020603050405020304" pitchFamily="18" charset="0"/>
                <a:cs typeface="Times New Roman" panose="02020603050405020304" pitchFamily="18" charset="0"/>
              </a:rPr>
              <a:t>They can make 2 single bonds to do this.  Oxygen can also make double bonds.  Double bonds for the others are less common in HS. </a:t>
            </a:r>
          </a:p>
          <a:p>
            <a:endParaRPr lang="en-US" sz="1400" dirty="0">
              <a:solidFill>
                <a:srgbClr val="5640FA"/>
              </a:solidFill>
              <a:latin typeface="Times New Roman" panose="02020603050405020304" pitchFamily="18" charset="0"/>
              <a:cs typeface="Times New Roman" panose="02020603050405020304" pitchFamily="18" charset="0"/>
            </a:endParaRPr>
          </a:p>
          <a:p>
            <a:r>
              <a:rPr lang="en-US" sz="1400" dirty="0">
                <a:solidFill>
                  <a:srgbClr val="00B050"/>
                </a:solidFill>
                <a:latin typeface="Times New Roman" panose="02020603050405020304" pitchFamily="18" charset="0"/>
                <a:cs typeface="Times New Roman" panose="02020603050405020304" pitchFamily="18" charset="0"/>
              </a:rPr>
              <a:t>N, P, and As have 5 valence electrons, and must make three bonds to get a complete outer orbital. </a:t>
            </a:r>
          </a:p>
          <a:p>
            <a:r>
              <a:rPr lang="en-US" sz="1400" dirty="0">
                <a:solidFill>
                  <a:srgbClr val="00B050"/>
                </a:solidFill>
                <a:latin typeface="Times New Roman" panose="02020603050405020304" pitchFamily="18" charset="0"/>
                <a:cs typeface="Times New Roman" panose="02020603050405020304" pitchFamily="18" charset="0"/>
              </a:rPr>
              <a:t>                                Nitrogen can also make a triple bond.  P and As do not make triple bonds in HS chem.   </a:t>
            </a:r>
          </a:p>
          <a:p>
            <a:endParaRPr lang="en-US" sz="1400" dirty="0">
              <a:solidFill>
                <a:srgbClr val="00B050"/>
              </a:solidFill>
              <a:latin typeface="Times New Roman" panose="02020603050405020304" pitchFamily="18" charset="0"/>
              <a:cs typeface="Times New Roman" panose="02020603050405020304" pitchFamily="18" charset="0"/>
            </a:endParaRPr>
          </a:p>
          <a:p>
            <a:r>
              <a:rPr lang="en-US" sz="4000" dirty="0">
                <a:solidFill>
                  <a:schemeClr val="tx1">
                    <a:lumMod val="95000"/>
                    <a:lumOff val="5000"/>
                  </a:schemeClr>
                </a:solidFill>
                <a:latin typeface="Times New Roman" panose="02020603050405020304" pitchFamily="18" charset="0"/>
                <a:cs typeface="Times New Roman" panose="02020603050405020304" pitchFamily="18" charset="0"/>
              </a:rPr>
              <a:t>Carbon and Silicon each have 4 valence electrons.</a:t>
            </a:r>
            <a:br>
              <a:rPr lang="en-US" sz="40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4000" dirty="0">
                <a:solidFill>
                  <a:schemeClr val="tx1">
                    <a:lumMod val="95000"/>
                    <a:lumOff val="5000"/>
                  </a:schemeClr>
                </a:solidFill>
                <a:latin typeface="Times New Roman" panose="02020603050405020304" pitchFamily="18" charset="0"/>
                <a:cs typeface="Times New Roman" panose="02020603050405020304" pitchFamily="18" charset="0"/>
              </a:rPr>
              <a:t>     They can make 4 single bonds, or 2 double bonds.</a:t>
            </a:r>
          </a:p>
          <a:p>
            <a:endParaRPr lang="en-US" sz="40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4000" i="1" dirty="0">
                <a:solidFill>
                  <a:schemeClr val="tx1">
                    <a:lumMod val="95000"/>
                    <a:lumOff val="5000"/>
                  </a:schemeClr>
                </a:solidFill>
                <a:latin typeface="Times New Roman" panose="02020603050405020304" pitchFamily="18" charset="0"/>
                <a:cs typeface="Times New Roman" panose="02020603050405020304" pitchFamily="18" charset="0"/>
              </a:rPr>
              <a:t>Carbon can also make a triple bond and a single bond, or</a:t>
            </a:r>
            <a:br>
              <a:rPr lang="en-US" sz="4000" i="1" dirty="0">
                <a:solidFill>
                  <a:schemeClr val="tx1">
                    <a:lumMod val="95000"/>
                    <a:lumOff val="5000"/>
                  </a:schemeClr>
                </a:solidFill>
                <a:latin typeface="Times New Roman" panose="02020603050405020304" pitchFamily="18" charset="0"/>
                <a:cs typeface="Times New Roman" panose="02020603050405020304" pitchFamily="18" charset="0"/>
              </a:rPr>
            </a:br>
            <a:r>
              <a:rPr lang="en-US" sz="4000" i="1" dirty="0">
                <a:solidFill>
                  <a:schemeClr val="tx1">
                    <a:lumMod val="95000"/>
                    <a:lumOff val="5000"/>
                  </a:schemeClr>
                </a:solidFill>
                <a:latin typeface="Times New Roman" panose="02020603050405020304" pitchFamily="18" charset="0"/>
                <a:cs typeface="Times New Roman" panose="02020603050405020304" pitchFamily="18" charset="0"/>
              </a:rPr>
              <a:t>     a double bond and two single bonds (wow)</a:t>
            </a:r>
            <a:endParaRPr lang="en-US" sz="1400" i="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94464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812047-4C38-A1CF-9E0A-6E1E8D676647}"/>
              </a:ext>
            </a:extLst>
          </p:cNvPr>
          <p:cNvSpPr txBox="1"/>
          <p:nvPr/>
        </p:nvSpPr>
        <p:spPr>
          <a:xfrm>
            <a:off x="0" y="28852"/>
            <a:ext cx="12192000" cy="6647974"/>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Which atoms can make single bonds?</a:t>
            </a:r>
          </a:p>
          <a:p>
            <a:endParaRPr lang="en-US" sz="40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H… has one e</a:t>
            </a:r>
            <a:r>
              <a:rPr lang="en-US" baseline="30000" dirty="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 needs one e</a:t>
            </a:r>
            <a:r>
              <a:rPr lang="en-US" baseline="30000"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to fill up the first orbital</a:t>
            </a:r>
            <a:br>
              <a:rPr lang="en-US" dirty="0">
                <a:latin typeface="Times New Roman" panose="02020603050405020304" pitchFamily="18" charset="0"/>
                <a:cs typeface="Times New Roman" panose="02020603050405020304" pitchFamily="18" charset="0"/>
              </a:rPr>
            </a:br>
            <a:r>
              <a:rPr lang="en-US" dirty="0">
                <a:solidFill>
                  <a:srgbClr val="FF0000"/>
                </a:solidFill>
                <a:latin typeface="Times New Roman" panose="02020603050405020304" pitchFamily="18" charset="0"/>
                <a:cs typeface="Times New Roman" panose="02020603050405020304" pitchFamily="18" charset="0"/>
              </a:rPr>
              <a:t>F, Cl, Br, and I… they have 7 outer electrons, they need to borrow one to get a full valence orbital.</a:t>
            </a:r>
            <a:br>
              <a:rPr lang="en-US" dirty="0">
                <a:solidFill>
                  <a:srgbClr val="FF0000"/>
                </a:solidFill>
                <a:latin typeface="Times New Roman" panose="02020603050405020304" pitchFamily="18" charset="0"/>
                <a:cs typeface="Times New Roman" panose="02020603050405020304" pitchFamily="18" charset="0"/>
              </a:rPr>
            </a:br>
            <a:br>
              <a:rPr lang="en-US" dirty="0">
                <a:solidFill>
                  <a:srgbClr val="FF0000"/>
                </a:solidFill>
                <a:latin typeface="Times New Roman" panose="02020603050405020304" pitchFamily="18" charset="0"/>
                <a:cs typeface="Times New Roman" panose="02020603050405020304" pitchFamily="18" charset="0"/>
              </a:rPr>
            </a:br>
            <a:r>
              <a:rPr lang="en-US" dirty="0">
                <a:solidFill>
                  <a:srgbClr val="5640FA"/>
                </a:solidFill>
                <a:latin typeface="Times New Roman" panose="02020603050405020304" pitchFamily="18" charset="0"/>
                <a:cs typeface="Times New Roman" panose="02020603050405020304" pitchFamily="18" charset="0"/>
              </a:rPr>
              <a:t>O, S, Se, and </a:t>
            </a:r>
            <a:r>
              <a:rPr lang="en-US" dirty="0" err="1">
                <a:solidFill>
                  <a:srgbClr val="5640FA"/>
                </a:solidFill>
                <a:latin typeface="Times New Roman" panose="02020603050405020304" pitchFamily="18" charset="0"/>
                <a:cs typeface="Times New Roman" panose="02020603050405020304" pitchFamily="18" charset="0"/>
              </a:rPr>
              <a:t>Te</a:t>
            </a:r>
            <a:r>
              <a:rPr lang="en-US" dirty="0">
                <a:solidFill>
                  <a:srgbClr val="5640FA"/>
                </a:solidFill>
                <a:latin typeface="Times New Roman" panose="02020603050405020304" pitchFamily="18" charset="0"/>
                <a:cs typeface="Times New Roman" panose="02020603050405020304" pitchFamily="18" charset="0"/>
              </a:rPr>
              <a:t>… they have 6 valence electrons and MUST make 2 bonds to be “complete”.  </a:t>
            </a:r>
            <a:br>
              <a:rPr lang="en-US" dirty="0">
                <a:solidFill>
                  <a:srgbClr val="5640FA"/>
                </a:solidFill>
                <a:latin typeface="Times New Roman" panose="02020603050405020304" pitchFamily="18" charset="0"/>
                <a:cs typeface="Times New Roman" panose="02020603050405020304" pitchFamily="18" charset="0"/>
              </a:rPr>
            </a:br>
            <a:r>
              <a:rPr lang="en-US" dirty="0">
                <a:solidFill>
                  <a:srgbClr val="5640FA"/>
                </a:solidFill>
                <a:latin typeface="Times New Roman" panose="02020603050405020304" pitchFamily="18" charset="0"/>
                <a:cs typeface="Times New Roman" panose="02020603050405020304" pitchFamily="18" charset="0"/>
              </a:rPr>
              <a:t>                               </a:t>
            </a:r>
            <a:r>
              <a:rPr lang="en-US" sz="1400" dirty="0">
                <a:solidFill>
                  <a:srgbClr val="5640FA"/>
                </a:solidFill>
                <a:latin typeface="Times New Roman" panose="02020603050405020304" pitchFamily="18" charset="0"/>
                <a:cs typeface="Times New Roman" panose="02020603050405020304" pitchFamily="18" charset="0"/>
              </a:rPr>
              <a:t>They can make 2 single bonds to do this.  Oxygen can also make double bonds.  Double bonds for the others are less common in HS. </a:t>
            </a:r>
          </a:p>
          <a:p>
            <a:endParaRPr lang="en-US" sz="1400" dirty="0">
              <a:solidFill>
                <a:srgbClr val="5640FA"/>
              </a:solidFill>
              <a:latin typeface="Times New Roman" panose="02020603050405020304" pitchFamily="18" charset="0"/>
              <a:cs typeface="Times New Roman" panose="02020603050405020304" pitchFamily="18" charset="0"/>
            </a:endParaRPr>
          </a:p>
          <a:p>
            <a:r>
              <a:rPr lang="en-US" sz="1400" dirty="0">
                <a:solidFill>
                  <a:srgbClr val="00B050"/>
                </a:solidFill>
                <a:latin typeface="Times New Roman" panose="02020603050405020304" pitchFamily="18" charset="0"/>
                <a:cs typeface="Times New Roman" panose="02020603050405020304" pitchFamily="18" charset="0"/>
              </a:rPr>
              <a:t>N, P, and As have 5 valence electrons, and must make three bonds to get a complete outer orbital. </a:t>
            </a:r>
          </a:p>
          <a:p>
            <a:r>
              <a:rPr lang="en-US" sz="1400" dirty="0">
                <a:solidFill>
                  <a:srgbClr val="00B050"/>
                </a:solidFill>
                <a:latin typeface="Times New Roman" panose="02020603050405020304" pitchFamily="18" charset="0"/>
                <a:cs typeface="Times New Roman" panose="02020603050405020304" pitchFamily="18" charset="0"/>
              </a:rPr>
              <a:t>                                Nitrogen can also make a triple bond.  P and As do not make triple bonds in HS chem.   </a:t>
            </a:r>
          </a:p>
          <a:p>
            <a:endParaRPr lang="en-US" sz="1400" dirty="0">
              <a:solidFill>
                <a:srgbClr val="00B050"/>
              </a:solidFill>
              <a:latin typeface="Times New Roman" panose="02020603050405020304" pitchFamily="18" charset="0"/>
              <a:cs typeface="Times New Roman" panose="02020603050405020304" pitchFamily="18" charset="0"/>
            </a:endParaRPr>
          </a:p>
          <a:p>
            <a:r>
              <a:rPr lang="en-US" sz="1400" dirty="0">
                <a:solidFill>
                  <a:schemeClr val="tx1">
                    <a:lumMod val="95000"/>
                    <a:lumOff val="5000"/>
                  </a:schemeClr>
                </a:solidFill>
                <a:latin typeface="Times New Roman" panose="02020603050405020304" pitchFamily="18" charset="0"/>
                <a:cs typeface="Times New Roman" panose="02020603050405020304" pitchFamily="18" charset="0"/>
              </a:rPr>
              <a:t>Carbon and Silicon each have 4 valence electrons.  They can make 4 single bonds, or 2 double bonds.</a:t>
            </a:r>
          </a:p>
          <a:p>
            <a:endParaRPr lang="en-US" sz="14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1400" i="1" dirty="0">
                <a:solidFill>
                  <a:schemeClr val="tx1">
                    <a:lumMod val="95000"/>
                    <a:lumOff val="5000"/>
                  </a:schemeClr>
                </a:solidFill>
                <a:latin typeface="Times New Roman" panose="02020603050405020304" pitchFamily="18" charset="0"/>
                <a:cs typeface="Times New Roman" panose="02020603050405020304" pitchFamily="18" charset="0"/>
              </a:rPr>
              <a:t>Carbon can also make a triple bond and a single bond, or a double bond and two single bonds (wow)</a:t>
            </a:r>
            <a:br>
              <a:rPr lang="en-US" sz="1400" i="1" dirty="0">
                <a:solidFill>
                  <a:schemeClr val="tx1">
                    <a:lumMod val="95000"/>
                    <a:lumOff val="5000"/>
                  </a:schemeClr>
                </a:solidFill>
                <a:latin typeface="Times New Roman" panose="02020603050405020304" pitchFamily="18" charset="0"/>
                <a:cs typeface="Times New Roman" panose="02020603050405020304" pitchFamily="18" charset="0"/>
              </a:rPr>
            </a:br>
            <a:br>
              <a:rPr lang="en-US" sz="1400" i="1" dirty="0">
                <a:solidFill>
                  <a:schemeClr val="tx1">
                    <a:lumMod val="95000"/>
                    <a:lumOff val="5000"/>
                  </a:schemeClr>
                </a:solidFill>
                <a:latin typeface="Times New Roman" panose="02020603050405020304" pitchFamily="18" charset="0"/>
                <a:cs typeface="Times New Roman" panose="02020603050405020304" pitchFamily="18" charset="0"/>
              </a:rPr>
            </a:br>
            <a:r>
              <a:rPr lang="en-US" sz="3600" dirty="0">
                <a:solidFill>
                  <a:srgbClr val="FF0000"/>
                </a:solidFill>
                <a:latin typeface="Comic Sans MS" panose="030F0702030302020204" pitchFamily="66" charset="0"/>
                <a:cs typeface="Times New Roman" panose="02020603050405020304" pitchFamily="18" charset="0"/>
              </a:rPr>
              <a:t>Finally, it rhymes with moron…  BORON has 3 valence electrons.  It makes 3 single bonds.  </a:t>
            </a:r>
          </a:p>
          <a:p>
            <a:r>
              <a:rPr lang="en-US" sz="3600" i="1" dirty="0">
                <a:solidFill>
                  <a:srgbClr val="5640FA"/>
                </a:solidFill>
                <a:latin typeface="Comic Sans MS" panose="030F0702030302020204" pitchFamily="66" charset="0"/>
                <a:cs typeface="Times New Roman" panose="02020603050405020304" pitchFamily="18" charset="0"/>
              </a:rPr>
              <a:t>It ends up with LESS than a full octet of electrons, it’s exceptional.  </a:t>
            </a:r>
            <a:endParaRPr lang="en-US" sz="1400" i="1" dirty="0">
              <a:solidFill>
                <a:srgbClr val="5640FA"/>
              </a:solidFill>
              <a:latin typeface="Comic Sans MS" panose="030F0702030302020204" pitchFamily="66" charset="0"/>
              <a:cs typeface="Times New Roman" panose="02020603050405020304" pitchFamily="18" charset="0"/>
            </a:endParaRPr>
          </a:p>
        </p:txBody>
      </p:sp>
    </p:spTree>
    <p:extLst>
      <p:ext uri="{BB962C8B-B14F-4D97-AF65-F5344CB8AC3E}">
        <p14:creationId xmlns:p14="http://schemas.microsoft.com/office/powerpoint/2010/main" val="2974556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eriodic Table">
            <a:extLst>
              <a:ext uri="{FF2B5EF4-FFF2-40B4-BE49-F238E27FC236}">
                <a16:creationId xmlns:a16="http://schemas.microsoft.com/office/drawing/2014/main" id="{FEE67D1B-B7FA-0758-3584-05C2574E363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34848"/>
          <a:stretch/>
        </p:blipFill>
        <p:spPr bwMode="auto">
          <a:xfrm>
            <a:off x="2353469" y="3367704"/>
            <a:ext cx="7332662" cy="349029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CC527812-18AB-2C1B-793C-F225C64573E0}"/>
              </a:ext>
            </a:extLst>
          </p:cNvPr>
          <p:cNvSpPr txBox="1"/>
          <p:nvPr/>
        </p:nvSpPr>
        <p:spPr>
          <a:xfrm>
            <a:off x="0" y="1553592"/>
            <a:ext cx="2505869" cy="4154984"/>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Group 1 Metals all have one valence electron, all make only +1 Cations</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Li</a:t>
            </a:r>
            <a:r>
              <a:rPr lang="en-US" sz="2400" baseline="30000" dirty="0">
                <a:latin typeface="Times New Roman" panose="02020603050405020304" pitchFamily="18" charset="0"/>
                <a:cs typeface="Times New Roman" panose="02020603050405020304" pitchFamily="18" charset="0"/>
              </a:rPr>
              <a:t>+1</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Na</a:t>
            </a:r>
            <a:r>
              <a:rPr lang="en-US" sz="2400" baseline="30000" dirty="0">
                <a:latin typeface="Times New Roman" panose="02020603050405020304" pitchFamily="18" charset="0"/>
                <a:cs typeface="Times New Roman" panose="02020603050405020304" pitchFamily="18" charset="0"/>
              </a:rPr>
              <a:t> +1</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K</a:t>
            </a:r>
            <a:r>
              <a:rPr lang="en-US" sz="2400" baseline="30000" dirty="0">
                <a:latin typeface="Times New Roman" panose="02020603050405020304" pitchFamily="18" charset="0"/>
                <a:cs typeface="Times New Roman" panose="02020603050405020304" pitchFamily="18" charset="0"/>
              </a:rPr>
              <a:t> +1</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Rb</a:t>
            </a:r>
            <a:r>
              <a:rPr lang="en-US" sz="2400" baseline="30000" dirty="0">
                <a:latin typeface="Times New Roman" panose="02020603050405020304" pitchFamily="18" charset="0"/>
                <a:cs typeface="Times New Roman" panose="02020603050405020304" pitchFamily="18" charset="0"/>
              </a:rPr>
              <a:t> +1</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Cs</a:t>
            </a:r>
            <a:r>
              <a:rPr lang="en-US" sz="2400" baseline="30000" dirty="0">
                <a:latin typeface="Times New Roman" panose="02020603050405020304" pitchFamily="18" charset="0"/>
                <a:cs typeface="Times New Roman" panose="02020603050405020304" pitchFamily="18" charset="0"/>
              </a:rPr>
              <a:t> +1</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Fr</a:t>
            </a:r>
            <a:r>
              <a:rPr lang="en-US" sz="2400" baseline="30000" dirty="0">
                <a:latin typeface="Times New Roman" panose="02020603050405020304" pitchFamily="18" charset="0"/>
                <a:cs typeface="Times New Roman" panose="02020603050405020304" pitchFamily="18" charset="0"/>
              </a:rPr>
              <a:t> +1</a:t>
            </a:r>
            <a:endParaRPr lang="en-US" sz="2400" dirty="0">
              <a:latin typeface="Times New Roman" panose="02020603050405020304" pitchFamily="18" charset="0"/>
              <a:cs typeface="Times New Roman" panose="02020603050405020304" pitchFamily="18" charset="0"/>
            </a:endParaRPr>
          </a:p>
        </p:txBody>
      </p:sp>
      <p:sp>
        <p:nvSpPr>
          <p:cNvPr id="4" name="Arrow: Right 3">
            <a:extLst>
              <a:ext uri="{FF2B5EF4-FFF2-40B4-BE49-F238E27FC236}">
                <a16:creationId xmlns:a16="http://schemas.microsoft.com/office/drawing/2014/main" id="{C7DEC7AE-783A-B160-0D28-F7EECCD3EB7E}"/>
              </a:ext>
            </a:extLst>
          </p:cNvPr>
          <p:cNvSpPr/>
          <p:nvPr/>
        </p:nvSpPr>
        <p:spPr>
          <a:xfrm rot="1132639">
            <a:off x="955953" y="4642598"/>
            <a:ext cx="1742218" cy="559293"/>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211823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812047-4C38-A1CF-9E0A-6E1E8D676647}"/>
              </a:ext>
            </a:extLst>
          </p:cNvPr>
          <p:cNvSpPr txBox="1"/>
          <p:nvPr/>
        </p:nvSpPr>
        <p:spPr>
          <a:xfrm>
            <a:off x="0" y="0"/>
            <a:ext cx="12192000" cy="5016758"/>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Which atoms can make single bonds?</a:t>
            </a:r>
          </a:p>
          <a:p>
            <a:endParaRPr lang="en-US" sz="4000" dirty="0">
              <a:latin typeface="Times New Roman" panose="02020603050405020304" pitchFamily="18" charset="0"/>
              <a:cs typeface="Times New Roman" panose="02020603050405020304" pitchFamily="18" charset="0"/>
            </a:endParaRPr>
          </a:p>
          <a:p>
            <a:r>
              <a:rPr lang="en-US" sz="4000" dirty="0">
                <a:solidFill>
                  <a:srgbClr val="CC00CC"/>
                </a:solidFill>
                <a:latin typeface="Times New Roman" panose="02020603050405020304" pitchFamily="18" charset="0"/>
                <a:cs typeface="Times New Roman" panose="02020603050405020304" pitchFamily="18" charset="0"/>
              </a:rPr>
              <a:t>Metals bond by forming into cations, and bond only to nonmetals that form into anions.</a:t>
            </a:r>
          </a:p>
          <a:p>
            <a:endParaRPr lang="en-US" sz="4000" dirty="0">
              <a:solidFill>
                <a:srgbClr val="CC00CC"/>
              </a:solidFill>
              <a:latin typeface="Times New Roman" panose="02020603050405020304" pitchFamily="18" charset="0"/>
              <a:cs typeface="Times New Roman" panose="02020603050405020304" pitchFamily="18" charset="0"/>
            </a:endParaRPr>
          </a:p>
          <a:p>
            <a:r>
              <a:rPr lang="en-US" sz="4000" dirty="0">
                <a:solidFill>
                  <a:srgbClr val="CC00CC"/>
                </a:solidFill>
                <a:latin typeface="Times New Roman" panose="02020603050405020304" pitchFamily="18" charset="0"/>
                <a:cs typeface="Times New Roman" panose="02020603050405020304" pitchFamily="18" charset="0"/>
              </a:rPr>
              <a:t>These bonds are not “single”, or double or triple.  </a:t>
            </a:r>
            <a:br>
              <a:rPr lang="en-US" sz="4000" dirty="0">
                <a:solidFill>
                  <a:srgbClr val="CC00CC"/>
                </a:solidFill>
                <a:latin typeface="Times New Roman" panose="02020603050405020304" pitchFamily="18" charset="0"/>
                <a:cs typeface="Times New Roman" panose="02020603050405020304" pitchFamily="18" charset="0"/>
              </a:rPr>
            </a:br>
            <a:r>
              <a:rPr lang="en-US" sz="4000" dirty="0">
                <a:solidFill>
                  <a:srgbClr val="CC00CC"/>
                </a:solidFill>
                <a:latin typeface="Times New Roman" panose="02020603050405020304" pitchFamily="18" charset="0"/>
                <a:cs typeface="Times New Roman" panose="02020603050405020304" pitchFamily="18" charset="0"/>
              </a:rPr>
              <a:t>They are JUST IONIC.  </a:t>
            </a:r>
          </a:p>
          <a:p>
            <a:endParaRPr lang="en-US" sz="4000"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85162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812047-4C38-A1CF-9E0A-6E1E8D676647}"/>
              </a:ext>
            </a:extLst>
          </p:cNvPr>
          <p:cNvSpPr txBox="1"/>
          <p:nvPr/>
        </p:nvSpPr>
        <p:spPr>
          <a:xfrm>
            <a:off x="0" y="0"/>
            <a:ext cx="12192000" cy="6863417"/>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Which atoms can make single bonds?</a:t>
            </a:r>
          </a:p>
          <a:p>
            <a:endParaRPr lang="en-US" sz="4000" dirty="0">
              <a:latin typeface="Times New Roman" panose="02020603050405020304" pitchFamily="18" charset="0"/>
              <a:cs typeface="Times New Roman" panose="02020603050405020304" pitchFamily="18" charset="0"/>
            </a:endParaRPr>
          </a:p>
          <a:p>
            <a:r>
              <a:rPr lang="en-US" sz="4000" dirty="0">
                <a:solidFill>
                  <a:srgbClr val="CC00CC"/>
                </a:solidFill>
                <a:latin typeface="Times New Roman" panose="02020603050405020304" pitchFamily="18" charset="0"/>
                <a:cs typeface="Times New Roman" panose="02020603050405020304" pitchFamily="18" charset="0"/>
              </a:rPr>
              <a:t>Metals bond by forming into cations, and bond only to nonmetals that form into anions.</a:t>
            </a:r>
          </a:p>
          <a:p>
            <a:endParaRPr lang="en-US" sz="4000" dirty="0">
              <a:solidFill>
                <a:srgbClr val="CC00CC"/>
              </a:solidFill>
              <a:latin typeface="Times New Roman" panose="02020603050405020304" pitchFamily="18" charset="0"/>
              <a:cs typeface="Times New Roman" panose="02020603050405020304" pitchFamily="18" charset="0"/>
            </a:endParaRPr>
          </a:p>
          <a:p>
            <a:r>
              <a:rPr lang="en-US" sz="4000" dirty="0">
                <a:solidFill>
                  <a:srgbClr val="CC00CC"/>
                </a:solidFill>
                <a:latin typeface="Times New Roman" panose="02020603050405020304" pitchFamily="18" charset="0"/>
                <a:cs typeface="Times New Roman" panose="02020603050405020304" pitchFamily="18" charset="0"/>
              </a:rPr>
              <a:t>These bonds are not “single”, or double or triple.  </a:t>
            </a:r>
            <a:br>
              <a:rPr lang="en-US" sz="4000" dirty="0">
                <a:solidFill>
                  <a:srgbClr val="CC00CC"/>
                </a:solidFill>
                <a:latin typeface="Times New Roman" panose="02020603050405020304" pitchFamily="18" charset="0"/>
                <a:cs typeface="Times New Roman" panose="02020603050405020304" pitchFamily="18" charset="0"/>
              </a:rPr>
            </a:br>
            <a:r>
              <a:rPr lang="en-US" sz="4000" dirty="0">
                <a:solidFill>
                  <a:srgbClr val="CC00CC"/>
                </a:solidFill>
                <a:latin typeface="Times New Roman" panose="02020603050405020304" pitchFamily="18" charset="0"/>
                <a:cs typeface="Times New Roman" panose="02020603050405020304" pitchFamily="18" charset="0"/>
              </a:rPr>
              <a:t>They are JUST IONIC.  </a:t>
            </a:r>
          </a:p>
          <a:p>
            <a:endParaRPr lang="en-US" sz="4000" dirty="0">
              <a:solidFill>
                <a:srgbClr val="00B050"/>
              </a:solidFill>
              <a:latin typeface="Times New Roman" panose="02020603050405020304" pitchFamily="18" charset="0"/>
              <a:cs typeface="Times New Roman" panose="02020603050405020304" pitchFamily="18" charset="0"/>
            </a:endParaRPr>
          </a:p>
          <a:p>
            <a:r>
              <a:rPr lang="en-US" sz="4000" dirty="0">
                <a:solidFill>
                  <a:schemeClr val="tx1">
                    <a:lumMod val="95000"/>
                    <a:lumOff val="5000"/>
                  </a:schemeClr>
                </a:solidFill>
                <a:latin typeface="Times New Roman" panose="02020603050405020304" pitchFamily="18" charset="0"/>
                <a:cs typeface="Times New Roman" panose="02020603050405020304" pitchFamily="18" charset="0"/>
              </a:rPr>
              <a:t>Single bonds share one pair of electrons.  Double bonds share 2 pairs of electrons.  Triple bonds share 3 pairs of electrons.  Ionic bonds DO NOT SHARE ELECTRONS. </a:t>
            </a:r>
          </a:p>
        </p:txBody>
      </p:sp>
    </p:spTree>
    <p:extLst>
      <p:ext uri="{BB962C8B-B14F-4D97-AF65-F5344CB8AC3E}">
        <p14:creationId xmlns:p14="http://schemas.microsoft.com/office/powerpoint/2010/main" val="19947323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A56FDCF-2B4E-A03E-1D48-1B32515FB49B}"/>
              </a:ext>
            </a:extLst>
          </p:cNvPr>
          <p:cNvSpPr txBox="1"/>
          <p:nvPr/>
        </p:nvSpPr>
        <p:spPr>
          <a:xfrm>
            <a:off x="0" y="0"/>
            <a:ext cx="12192000" cy="1938992"/>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Which atoms can make double bonds?</a:t>
            </a:r>
          </a:p>
          <a:p>
            <a:endParaRPr lang="en-US" sz="4000" dirty="0">
              <a:latin typeface="Times New Roman" panose="02020603050405020304" pitchFamily="18" charset="0"/>
              <a:cs typeface="Times New Roman" panose="02020603050405020304" pitchFamily="18" charset="0"/>
            </a:endParaRPr>
          </a:p>
          <a:p>
            <a:endParaRPr lang="en-US" sz="4000"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28111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A56FDCF-2B4E-A03E-1D48-1B32515FB49B}"/>
              </a:ext>
            </a:extLst>
          </p:cNvPr>
          <p:cNvSpPr txBox="1"/>
          <p:nvPr/>
        </p:nvSpPr>
        <p:spPr>
          <a:xfrm>
            <a:off x="0" y="0"/>
            <a:ext cx="12192000" cy="5016758"/>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Which atoms can make double bonds?</a:t>
            </a:r>
          </a:p>
          <a:p>
            <a:endParaRPr lang="en-US" sz="4000" dirty="0">
              <a:latin typeface="Times New Roman" panose="02020603050405020304" pitchFamily="18" charset="0"/>
              <a:cs typeface="Times New Roman" panose="02020603050405020304" pitchFamily="18" charset="0"/>
            </a:endParaRPr>
          </a:p>
          <a:p>
            <a:r>
              <a:rPr lang="en-US" sz="4000" dirty="0">
                <a:solidFill>
                  <a:srgbClr val="00B050"/>
                </a:solidFill>
                <a:latin typeface="Times New Roman" panose="02020603050405020304" pitchFamily="18" charset="0"/>
                <a:cs typeface="Times New Roman" panose="02020603050405020304" pitchFamily="18" charset="0"/>
              </a:rPr>
              <a:t>Oxygen can make a double bond (or 2 single bonds) </a:t>
            </a:r>
          </a:p>
          <a:p>
            <a:r>
              <a:rPr lang="en-US" sz="4000" dirty="0">
                <a:solidFill>
                  <a:srgbClr val="00B050"/>
                </a:solidFill>
                <a:latin typeface="Times New Roman" panose="02020603050405020304" pitchFamily="18" charset="0"/>
                <a:cs typeface="Times New Roman" panose="02020603050405020304" pitchFamily="18" charset="0"/>
              </a:rPr>
              <a:t>Silicon also can make two double bonds. </a:t>
            </a:r>
          </a:p>
          <a:p>
            <a:r>
              <a:rPr lang="en-US" sz="4000" dirty="0">
                <a:solidFill>
                  <a:srgbClr val="00B050"/>
                </a:solidFill>
                <a:latin typeface="Times New Roman" panose="02020603050405020304" pitchFamily="18" charset="0"/>
                <a:cs typeface="Times New Roman" panose="02020603050405020304" pitchFamily="18" charset="0"/>
              </a:rPr>
              <a:t>Nitrogen can make a double and single bond.  </a:t>
            </a:r>
          </a:p>
          <a:p>
            <a:r>
              <a:rPr lang="en-US" sz="4000" dirty="0">
                <a:solidFill>
                  <a:srgbClr val="00B050"/>
                </a:solidFill>
                <a:latin typeface="Times New Roman" panose="02020603050405020304" pitchFamily="18" charset="0"/>
                <a:cs typeface="Times New Roman" panose="02020603050405020304" pitchFamily="18" charset="0"/>
              </a:rPr>
              <a:t>Carbon can make 2 double bonds, or one double bond with two single bonds.  </a:t>
            </a:r>
          </a:p>
          <a:p>
            <a:r>
              <a:rPr lang="en-US" sz="4000" dirty="0">
                <a:solidFill>
                  <a:srgbClr val="5640FA"/>
                </a:solidFill>
                <a:latin typeface="Times New Roman" panose="02020603050405020304" pitchFamily="18" charset="0"/>
                <a:cs typeface="Times New Roman" panose="02020603050405020304" pitchFamily="18" charset="0"/>
              </a:rPr>
              <a:t> </a:t>
            </a:r>
            <a:endParaRPr lang="en-US" sz="4000"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33788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A56FDCF-2B4E-A03E-1D48-1B32515FB49B}"/>
              </a:ext>
            </a:extLst>
          </p:cNvPr>
          <p:cNvSpPr txBox="1"/>
          <p:nvPr/>
        </p:nvSpPr>
        <p:spPr>
          <a:xfrm>
            <a:off x="0" y="0"/>
            <a:ext cx="12192000" cy="1323439"/>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Which atoms can make triple bonds?</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90609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A56FDCF-2B4E-A03E-1D48-1B32515FB49B}"/>
              </a:ext>
            </a:extLst>
          </p:cNvPr>
          <p:cNvSpPr txBox="1"/>
          <p:nvPr/>
        </p:nvSpPr>
        <p:spPr>
          <a:xfrm>
            <a:off x="0" y="0"/>
            <a:ext cx="12192000" cy="5016758"/>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Which atoms can make triple bonds?</a:t>
            </a:r>
          </a:p>
          <a:p>
            <a:endParaRPr lang="en-US" sz="4000" dirty="0">
              <a:latin typeface="Times New Roman" panose="02020603050405020304" pitchFamily="18" charset="0"/>
              <a:cs typeface="Times New Roman" panose="02020603050405020304" pitchFamily="18" charset="0"/>
            </a:endParaRPr>
          </a:p>
          <a:p>
            <a:r>
              <a:rPr lang="en-US" sz="4000" dirty="0">
                <a:latin typeface="Times New Roman" panose="02020603050405020304" pitchFamily="18" charset="0"/>
                <a:cs typeface="Times New Roman" panose="02020603050405020304" pitchFamily="18" charset="0"/>
              </a:rPr>
              <a:t>Nitrogen makes triple bonds, </a:t>
            </a:r>
          </a:p>
          <a:p>
            <a:endParaRPr lang="en-US" sz="4000" dirty="0">
              <a:latin typeface="Times New Roman" panose="02020603050405020304" pitchFamily="18" charset="0"/>
              <a:cs typeface="Times New Roman" panose="02020603050405020304" pitchFamily="18" charset="0"/>
            </a:endParaRPr>
          </a:p>
          <a:p>
            <a:r>
              <a:rPr lang="en-US" sz="4000" dirty="0">
                <a:latin typeface="Times New Roman" panose="02020603050405020304" pitchFamily="18" charset="0"/>
                <a:cs typeface="Times New Roman" panose="02020603050405020304" pitchFamily="18" charset="0"/>
              </a:rPr>
              <a:t>Carbon makes triple bonds, but…    </a:t>
            </a:r>
          </a:p>
          <a:p>
            <a:endParaRPr lang="en-US" sz="4000" dirty="0">
              <a:latin typeface="Times New Roman" panose="02020603050405020304" pitchFamily="18" charset="0"/>
              <a:cs typeface="Times New Roman" panose="02020603050405020304" pitchFamily="18" charset="0"/>
            </a:endParaRPr>
          </a:p>
          <a:p>
            <a:r>
              <a:rPr lang="en-US" sz="4000" dirty="0">
                <a:latin typeface="Times New Roman" panose="02020603050405020304" pitchFamily="18" charset="0"/>
                <a:cs typeface="Times New Roman" panose="02020603050405020304" pitchFamily="18" charset="0"/>
              </a:rPr>
              <a:t>Carbon making a triple bond means is must also make a single bond.  Carbon must always make 4 bonds.  </a:t>
            </a:r>
          </a:p>
        </p:txBody>
      </p:sp>
    </p:spTree>
    <p:extLst>
      <p:ext uri="{BB962C8B-B14F-4D97-AF65-F5344CB8AC3E}">
        <p14:creationId xmlns:p14="http://schemas.microsoft.com/office/powerpoint/2010/main" val="2134326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8876768-F3B3-B78D-BAA0-E9D94CC56889}"/>
              </a:ext>
            </a:extLst>
          </p:cNvPr>
          <p:cNvSpPr txBox="1"/>
          <p:nvPr/>
        </p:nvSpPr>
        <p:spPr>
          <a:xfrm>
            <a:off x="0" y="0"/>
            <a:ext cx="12192000" cy="769441"/>
          </a:xfrm>
          <a:prstGeom prst="rect">
            <a:avLst/>
          </a:prstGeom>
          <a:noFill/>
        </p:spPr>
        <p:txBody>
          <a:bodyPr wrap="square" rtlCol="0">
            <a:spAutoFit/>
          </a:bodyPr>
          <a:lstStyle/>
          <a:p>
            <a:r>
              <a:rPr lang="en-US" sz="4400" dirty="0"/>
              <a:t>Carbon must make 4 covalent bonds, how does it bond to hydrogen and the halogens?</a:t>
            </a:r>
          </a:p>
        </p:txBody>
      </p:sp>
    </p:spTree>
    <p:extLst>
      <p:ext uri="{BB962C8B-B14F-4D97-AF65-F5344CB8AC3E}">
        <p14:creationId xmlns:p14="http://schemas.microsoft.com/office/powerpoint/2010/main" val="8174141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8876768-F3B3-B78D-BAA0-E9D94CC56889}"/>
              </a:ext>
            </a:extLst>
          </p:cNvPr>
          <p:cNvSpPr txBox="1"/>
          <p:nvPr/>
        </p:nvSpPr>
        <p:spPr>
          <a:xfrm>
            <a:off x="0" y="0"/>
            <a:ext cx="12192000" cy="769441"/>
          </a:xfrm>
          <a:prstGeom prst="rect">
            <a:avLst/>
          </a:prstGeom>
          <a:noFill/>
        </p:spPr>
        <p:txBody>
          <a:bodyPr wrap="square" rtlCol="0">
            <a:spAutoFit/>
          </a:bodyPr>
          <a:lstStyle/>
          <a:p>
            <a:r>
              <a:rPr lang="en-US" sz="4400" dirty="0"/>
              <a:t>Carbon must make 4 covalent bonds, how does it bond to hydrogen and the halogens?</a:t>
            </a:r>
          </a:p>
        </p:txBody>
      </p:sp>
      <p:pic>
        <p:nvPicPr>
          <p:cNvPr id="8196" name="Picture 4" descr="Draw the Lewis structure for CH4 and state its molecular geometry. Is it  polar or nonpolar? | Homework.Study.com">
            <a:extLst>
              <a:ext uri="{FF2B5EF4-FFF2-40B4-BE49-F238E27FC236}">
                <a16:creationId xmlns:a16="http://schemas.microsoft.com/office/drawing/2014/main" id="{02F1C934-A553-E049-268F-9F3586EA3E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80" y="1031314"/>
            <a:ext cx="1603286" cy="1654069"/>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How to determine the Lewis structure for CH4 - Quora">
            <a:extLst>
              <a:ext uri="{FF2B5EF4-FFF2-40B4-BE49-F238E27FC236}">
                <a16:creationId xmlns:a16="http://schemas.microsoft.com/office/drawing/2014/main" id="{687A8580-3744-21B3-06E9-B8431757C1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9296" y="1031313"/>
            <a:ext cx="1654069" cy="1654069"/>
          </a:xfrm>
          <a:prstGeom prst="rect">
            <a:avLst/>
          </a:prstGeom>
          <a:noFill/>
          <a:extLst>
            <a:ext uri="{909E8E84-426E-40DD-AFC4-6F175D3DCCD1}">
              <a14:hiddenFill xmlns:a14="http://schemas.microsoft.com/office/drawing/2010/main">
                <a:solidFill>
                  <a:srgbClr val="FFFFFF"/>
                </a:solidFill>
              </a14:hiddenFill>
            </a:ext>
          </a:extLst>
        </p:spPr>
      </p:pic>
      <p:sp>
        <p:nvSpPr>
          <p:cNvPr id="13" name="Arrow: Right 12">
            <a:extLst>
              <a:ext uri="{FF2B5EF4-FFF2-40B4-BE49-F238E27FC236}">
                <a16:creationId xmlns:a16="http://schemas.microsoft.com/office/drawing/2014/main" id="{9E1C18E8-DFCA-5455-0FAF-6E829B60014C}"/>
              </a:ext>
            </a:extLst>
          </p:cNvPr>
          <p:cNvSpPr/>
          <p:nvPr/>
        </p:nvSpPr>
        <p:spPr>
          <a:xfrm>
            <a:off x="2693570" y="1649164"/>
            <a:ext cx="657225" cy="3048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322301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8876768-F3B3-B78D-BAA0-E9D94CC56889}"/>
              </a:ext>
            </a:extLst>
          </p:cNvPr>
          <p:cNvSpPr txBox="1"/>
          <p:nvPr/>
        </p:nvSpPr>
        <p:spPr>
          <a:xfrm>
            <a:off x="0" y="0"/>
            <a:ext cx="12192000" cy="769441"/>
          </a:xfrm>
          <a:prstGeom prst="rect">
            <a:avLst/>
          </a:prstGeom>
          <a:noFill/>
        </p:spPr>
        <p:txBody>
          <a:bodyPr wrap="square" rtlCol="0">
            <a:spAutoFit/>
          </a:bodyPr>
          <a:lstStyle/>
          <a:p>
            <a:r>
              <a:rPr lang="en-US" sz="4400" dirty="0"/>
              <a:t>Carbon must make 4 covalent bonds, how does it bond to hydrogen and the halogens?</a:t>
            </a:r>
          </a:p>
        </p:txBody>
      </p:sp>
      <p:pic>
        <p:nvPicPr>
          <p:cNvPr id="3" name="Picture 6" descr="Carbon Tetrachloride (CCl4) Lewis Structure and Steps of Drawing">
            <a:extLst>
              <a:ext uri="{FF2B5EF4-FFF2-40B4-BE49-F238E27FC236}">
                <a16:creationId xmlns:a16="http://schemas.microsoft.com/office/drawing/2014/main" id="{C57ADE40-54DF-DD4A-3500-6EF95EFE08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9755" y="3138488"/>
            <a:ext cx="3352800" cy="136207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Lewis Structures">
            <a:extLst>
              <a:ext uri="{FF2B5EF4-FFF2-40B4-BE49-F238E27FC236}">
                <a16:creationId xmlns:a16="http://schemas.microsoft.com/office/drawing/2014/main" id="{CA9C390A-ED82-488F-5DFE-EB7FB779B5E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 r="115"/>
          <a:stretch/>
        </p:blipFill>
        <p:spPr bwMode="auto">
          <a:xfrm>
            <a:off x="3473209" y="3138488"/>
            <a:ext cx="3580312" cy="1362075"/>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Draw the Lewis structure for CH4 and state its molecular geometry. Is it  polar or nonpolar? | Homework.Study.com">
            <a:extLst>
              <a:ext uri="{FF2B5EF4-FFF2-40B4-BE49-F238E27FC236}">
                <a16:creationId xmlns:a16="http://schemas.microsoft.com/office/drawing/2014/main" id="{02F1C934-A553-E049-268F-9F3586EA3E4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80" y="1031314"/>
            <a:ext cx="1603286" cy="1654069"/>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How to determine the Lewis structure for CH4 - Quora">
            <a:extLst>
              <a:ext uri="{FF2B5EF4-FFF2-40B4-BE49-F238E27FC236}">
                <a16:creationId xmlns:a16="http://schemas.microsoft.com/office/drawing/2014/main" id="{687A8580-3744-21B3-06E9-B8431757C1F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09296" y="1031313"/>
            <a:ext cx="1654069" cy="1654069"/>
          </a:xfrm>
          <a:prstGeom prst="rect">
            <a:avLst/>
          </a:prstGeom>
          <a:noFill/>
          <a:extLst>
            <a:ext uri="{909E8E84-426E-40DD-AFC4-6F175D3DCCD1}">
              <a14:hiddenFill xmlns:a14="http://schemas.microsoft.com/office/drawing/2010/main">
                <a:solidFill>
                  <a:srgbClr val="FFFFFF"/>
                </a:solidFill>
              </a14:hiddenFill>
            </a:ext>
          </a:extLst>
        </p:spPr>
      </p:pic>
      <p:sp>
        <p:nvSpPr>
          <p:cNvPr id="13" name="Arrow: Right 12">
            <a:extLst>
              <a:ext uri="{FF2B5EF4-FFF2-40B4-BE49-F238E27FC236}">
                <a16:creationId xmlns:a16="http://schemas.microsoft.com/office/drawing/2014/main" id="{9E1C18E8-DFCA-5455-0FAF-6E829B60014C}"/>
              </a:ext>
            </a:extLst>
          </p:cNvPr>
          <p:cNvSpPr/>
          <p:nvPr/>
        </p:nvSpPr>
        <p:spPr>
          <a:xfrm>
            <a:off x="2693570" y="1649164"/>
            <a:ext cx="657225" cy="3048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93818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8876768-F3B3-B78D-BAA0-E9D94CC56889}"/>
              </a:ext>
            </a:extLst>
          </p:cNvPr>
          <p:cNvSpPr txBox="1"/>
          <p:nvPr/>
        </p:nvSpPr>
        <p:spPr>
          <a:xfrm>
            <a:off x="0" y="0"/>
            <a:ext cx="12192000" cy="769441"/>
          </a:xfrm>
          <a:prstGeom prst="rect">
            <a:avLst/>
          </a:prstGeom>
          <a:noFill/>
        </p:spPr>
        <p:txBody>
          <a:bodyPr wrap="square" rtlCol="0">
            <a:spAutoFit/>
          </a:bodyPr>
          <a:lstStyle/>
          <a:p>
            <a:r>
              <a:rPr lang="en-US" sz="4400" dirty="0"/>
              <a:t>Carbon must make 4 covalent bonds, how does it bond to hydrogen and the halogens?</a:t>
            </a:r>
          </a:p>
        </p:txBody>
      </p:sp>
      <p:pic>
        <p:nvPicPr>
          <p:cNvPr id="3" name="Picture 6" descr="Carbon Tetrachloride (CCl4) Lewis Structure and Steps of Drawing">
            <a:extLst>
              <a:ext uri="{FF2B5EF4-FFF2-40B4-BE49-F238E27FC236}">
                <a16:creationId xmlns:a16="http://schemas.microsoft.com/office/drawing/2014/main" id="{C57ADE40-54DF-DD4A-3500-6EF95EFE08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9755" y="3138488"/>
            <a:ext cx="3352800" cy="136207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Lewis Structures">
            <a:extLst>
              <a:ext uri="{FF2B5EF4-FFF2-40B4-BE49-F238E27FC236}">
                <a16:creationId xmlns:a16="http://schemas.microsoft.com/office/drawing/2014/main" id="{CA9C390A-ED82-488F-5DFE-EB7FB779B5E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 r="115"/>
          <a:stretch/>
        </p:blipFill>
        <p:spPr bwMode="auto">
          <a:xfrm>
            <a:off x="3473209" y="3138488"/>
            <a:ext cx="3580312" cy="136207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hart, scatter chart&#10;&#10;Description automatically generated">
            <a:extLst>
              <a:ext uri="{FF2B5EF4-FFF2-40B4-BE49-F238E27FC236}">
                <a16:creationId xmlns:a16="http://schemas.microsoft.com/office/drawing/2014/main" id="{370F8DD1-E490-4856-BE65-5113FD0C87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20493" y="5151269"/>
            <a:ext cx="1489339" cy="1238880"/>
          </a:xfrm>
          <a:prstGeom prst="rect">
            <a:avLst/>
          </a:prstGeom>
        </p:spPr>
      </p:pic>
      <p:pic>
        <p:nvPicPr>
          <p:cNvPr id="8" name="Picture 7" descr="A picture containing text, clock, gauge&#10;&#10;Description automatically generated">
            <a:extLst>
              <a:ext uri="{FF2B5EF4-FFF2-40B4-BE49-F238E27FC236}">
                <a16:creationId xmlns:a16="http://schemas.microsoft.com/office/drawing/2014/main" id="{203FC31E-BFD2-2160-3AE3-C5B11DC2B34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01364" y="5142880"/>
            <a:ext cx="1489339" cy="1362075"/>
          </a:xfrm>
          <a:prstGeom prst="rect">
            <a:avLst/>
          </a:prstGeom>
        </p:spPr>
      </p:pic>
      <p:sp>
        <p:nvSpPr>
          <p:cNvPr id="9" name="Arrow: Right 8">
            <a:extLst>
              <a:ext uri="{FF2B5EF4-FFF2-40B4-BE49-F238E27FC236}">
                <a16:creationId xmlns:a16="http://schemas.microsoft.com/office/drawing/2014/main" id="{566AAF55-EDF1-32EC-9220-850B3DD8073B}"/>
              </a:ext>
            </a:extLst>
          </p:cNvPr>
          <p:cNvSpPr/>
          <p:nvPr/>
        </p:nvSpPr>
        <p:spPr>
          <a:xfrm>
            <a:off x="3350795" y="5618309"/>
            <a:ext cx="657225"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CI4 lewis structure, molecular geometry, polar or nonpolar, hybridization">
            <a:extLst>
              <a:ext uri="{FF2B5EF4-FFF2-40B4-BE49-F238E27FC236}">
                <a16:creationId xmlns:a16="http://schemas.microsoft.com/office/drawing/2014/main" id="{BB8752D6-A015-88D5-6DA3-D6BEA592562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74630" y="5060780"/>
            <a:ext cx="1489339" cy="1584985"/>
          </a:xfrm>
          <a:prstGeom prst="rect">
            <a:avLst/>
          </a:prstGeom>
          <a:noFill/>
          <a:extLst>
            <a:ext uri="{909E8E84-426E-40DD-AFC4-6F175D3DCCD1}">
              <a14:hiddenFill xmlns:a14="http://schemas.microsoft.com/office/drawing/2010/main">
                <a:solidFill>
                  <a:srgbClr val="FFFFFF"/>
                </a:solidFill>
              </a14:hiddenFill>
            </a:ext>
          </a:extLst>
        </p:spPr>
      </p:pic>
      <p:sp>
        <p:nvSpPr>
          <p:cNvPr id="11" name="Arrow: Right 10">
            <a:extLst>
              <a:ext uri="{FF2B5EF4-FFF2-40B4-BE49-F238E27FC236}">
                <a16:creationId xmlns:a16="http://schemas.microsoft.com/office/drawing/2014/main" id="{BFDBFC1A-8748-87BD-5FCC-E9EDB2706DB6}"/>
              </a:ext>
            </a:extLst>
          </p:cNvPr>
          <p:cNvSpPr/>
          <p:nvPr/>
        </p:nvSpPr>
        <p:spPr>
          <a:xfrm>
            <a:off x="8472184" y="5700873"/>
            <a:ext cx="657225" cy="30480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solidFill>
                <a:srgbClr val="5640FA"/>
              </a:solidFill>
            </a:endParaRPr>
          </a:p>
        </p:txBody>
      </p:sp>
      <p:pic>
        <p:nvPicPr>
          <p:cNvPr id="12" name="Picture 10" descr="CI4 lewis structure, molecular geometry, polar or nonpolar, hybridization">
            <a:extLst>
              <a:ext uri="{FF2B5EF4-FFF2-40B4-BE49-F238E27FC236}">
                <a16:creationId xmlns:a16="http://schemas.microsoft.com/office/drawing/2014/main" id="{57E63BE6-3D1F-8510-3387-6FD1AAD416F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243546" y="4934278"/>
            <a:ext cx="1713903" cy="1711487"/>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Draw the Lewis structure for CH4 and state its molecular geometry. Is it  polar or nonpolar? | Homework.Study.com">
            <a:extLst>
              <a:ext uri="{FF2B5EF4-FFF2-40B4-BE49-F238E27FC236}">
                <a16:creationId xmlns:a16="http://schemas.microsoft.com/office/drawing/2014/main" id="{02F1C934-A553-E049-268F-9F3586EA3E4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6464" y="1539804"/>
            <a:ext cx="1603286" cy="1654069"/>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How to determine the Lewis structure for CH4 - Quora">
            <a:extLst>
              <a:ext uri="{FF2B5EF4-FFF2-40B4-BE49-F238E27FC236}">
                <a16:creationId xmlns:a16="http://schemas.microsoft.com/office/drawing/2014/main" id="{687A8580-3744-21B3-06E9-B8431757C1FA}"/>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93458" y="1390014"/>
            <a:ext cx="1654069" cy="1654069"/>
          </a:xfrm>
          <a:prstGeom prst="rect">
            <a:avLst/>
          </a:prstGeom>
          <a:noFill/>
          <a:extLst>
            <a:ext uri="{909E8E84-426E-40DD-AFC4-6F175D3DCCD1}">
              <a14:hiddenFill xmlns:a14="http://schemas.microsoft.com/office/drawing/2010/main">
                <a:solidFill>
                  <a:srgbClr val="FFFFFF"/>
                </a:solidFill>
              </a14:hiddenFill>
            </a:ext>
          </a:extLst>
        </p:spPr>
      </p:pic>
      <p:sp>
        <p:nvSpPr>
          <p:cNvPr id="13" name="Arrow: Right 12">
            <a:extLst>
              <a:ext uri="{FF2B5EF4-FFF2-40B4-BE49-F238E27FC236}">
                <a16:creationId xmlns:a16="http://schemas.microsoft.com/office/drawing/2014/main" id="{9E1C18E8-DFCA-5455-0FAF-6E829B60014C}"/>
              </a:ext>
            </a:extLst>
          </p:cNvPr>
          <p:cNvSpPr/>
          <p:nvPr/>
        </p:nvSpPr>
        <p:spPr>
          <a:xfrm>
            <a:off x="2387438" y="2062038"/>
            <a:ext cx="657225" cy="3048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4848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eriodic Table">
            <a:extLst>
              <a:ext uri="{FF2B5EF4-FFF2-40B4-BE49-F238E27FC236}">
                <a16:creationId xmlns:a16="http://schemas.microsoft.com/office/drawing/2014/main" id="{FEE67D1B-B7FA-0758-3584-05C2574E363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976" b="34848"/>
          <a:stretch/>
        </p:blipFill>
        <p:spPr bwMode="auto">
          <a:xfrm>
            <a:off x="2353469" y="3367704"/>
            <a:ext cx="7261048" cy="349029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CC527812-18AB-2C1B-793C-F225C64573E0}"/>
              </a:ext>
            </a:extLst>
          </p:cNvPr>
          <p:cNvSpPr txBox="1"/>
          <p:nvPr/>
        </p:nvSpPr>
        <p:spPr>
          <a:xfrm>
            <a:off x="0" y="1553592"/>
            <a:ext cx="2505869" cy="4154984"/>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Group 1 Metals all have one valence electron, all make only +1 Cations</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Li</a:t>
            </a:r>
            <a:r>
              <a:rPr lang="en-US" sz="2400" baseline="30000" dirty="0">
                <a:latin typeface="Times New Roman" panose="02020603050405020304" pitchFamily="18" charset="0"/>
                <a:cs typeface="Times New Roman" panose="02020603050405020304" pitchFamily="18" charset="0"/>
              </a:rPr>
              <a:t>+1</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Na</a:t>
            </a:r>
            <a:r>
              <a:rPr lang="en-US" sz="2400" baseline="30000" dirty="0">
                <a:latin typeface="Times New Roman" panose="02020603050405020304" pitchFamily="18" charset="0"/>
                <a:cs typeface="Times New Roman" panose="02020603050405020304" pitchFamily="18" charset="0"/>
              </a:rPr>
              <a:t>+1</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K</a:t>
            </a:r>
            <a:r>
              <a:rPr lang="en-US" sz="2400" baseline="30000" dirty="0">
                <a:latin typeface="Times New Roman" panose="02020603050405020304" pitchFamily="18" charset="0"/>
                <a:cs typeface="Times New Roman" panose="02020603050405020304" pitchFamily="18" charset="0"/>
              </a:rPr>
              <a:t>+1</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Rb</a:t>
            </a:r>
            <a:r>
              <a:rPr lang="en-US" sz="2400" baseline="30000" dirty="0">
                <a:latin typeface="Times New Roman" panose="02020603050405020304" pitchFamily="18" charset="0"/>
                <a:cs typeface="Times New Roman" panose="02020603050405020304" pitchFamily="18" charset="0"/>
              </a:rPr>
              <a:t>+1</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Cs</a:t>
            </a:r>
            <a:r>
              <a:rPr lang="en-US" sz="2400" baseline="30000" dirty="0">
                <a:latin typeface="Times New Roman" panose="02020603050405020304" pitchFamily="18" charset="0"/>
                <a:cs typeface="Times New Roman" panose="02020603050405020304" pitchFamily="18" charset="0"/>
              </a:rPr>
              <a:t>+1</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Fr</a:t>
            </a:r>
            <a:r>
              <a:rPr lang="en-US" sz="2400" baseline="30000" dirty="0">
                <a:latin typeface="Times New Roman" panose="02020603050405020304" pitchFamily="18" charset="0"/>
                <a:cs typeface="Times New Roman" panose="02020603050405020304" pitchFamily="18" charset="0"/>
              </a:rPr>
              <a:t>+1</a:t>
            </a:r>
            <a:endParaRPr lang="en-US" sz="24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519BFB42-E5C3-2996-122D-2A8E53A7D876}"/>
              </a:ext>
            </a:extLst>
          </p:cNvPr>
          <p:cNvSpPr txBox="1"/>
          <p:nvPr/>
        </p:nvSpPr>
        <p:spPr>
          <a:xfrm>
            <a:off x="3222147" y="0"/>
            <a:ext cx="3274381" cy="3785652"/>
          </a:xfrm>
          <a:prstGeom prst="rect">
            <a:avLst/>
          </a:prstGeom>
          <a:noFill/>
        </p:spPr>
        <p:txBody>
          <a:bodyPr wrap="square" rtlCol="0">
            <a:spAutoFit/>
          </a:bodyPr>
          <a:lstStyle/>
          <a:p>
            <a:r>
              <a:rPr lang="en-US" sz="2400" dirty="0">
                <a:solidFill>
                  <a:srgbClr val="EB4E4F"/>
                </a:solidFill>
                <a:latin typeface="Times New Roman" panose="02020603050405020304" pitchFamily="18" charset="0"/>
                <a:cs typeface="Times New Roman" panose="02020603050405020304" pitchFamily="18" charset="0"/>
              </a:rPr>
              <a:t>Group 2 Metals all have two valence electrons, all make only +2 Cations</a:t>
            </a:r>
          </a:p>
          <a:p>
            <a:endParaRPr lang="en-US" sz="2400" dirty="0">
              <a:solidFill>
                <a:srgbClr val="EB4E4F"/>
              </a:solidFill>
              <a:latin typeface="Times New Roman" panose="02020603050405020304" pitchFamily="18" charset="0"/>
              <a:cs typeface="Times New Roman" panose="02020603050405020304" pitchFamily="18" charset="0"/>
            </a:endParaRPr>
          </a:p>
          <a:p>
            <a:r>
              <a:rPr lang="en-US" sz="2400" dirty="0">
                <a:solidFill>
                  <a:srgbClr val="EB4E4F"/>
                </a:solidFill>
                <a:latin typeface="Times New Roman" panose="02020603050405020304" pitchFamily="18" charset="0"/>
                <a:cs typeface="Times New Roman" panose="02020603050405020304" pitchFamily="18" charset="0"/>
              </a:rPr>
              <a:t>Be</a:t>
            </a:r>
            <a:r>
              <a:rPr lang="en-US" sz="2400" baseline="30000" dirty="0">
                <a:solidFill>
                  <a:srgbClr val="EB4E4F"/>
                </a:solidFill>
                <a:latin typeface="Times New Roman" panose="02020603050405020304" pitchFamily="18" charset="0"/>
                <a:cs typeface="Times New Roman" panose="02020603050405020304" pitchFamily="18" charset="0"/>
              </a:rPr>
              <a:t>+2</a:t>
            </a:r>
            <a:br>
              <a:rPr lang="en-US" sz="2400" dirty="0">
                <a:solidFill>
                  <a:srgbClr val="EB4E4F"/>
                </a:solidFill>
                <a:latin typeface="Times New Roman" panose="02020603050405020304" pitchFamily="18" charset="0"/>
                <a:cs typeface="Times New Roman" panose="02020603050405020304" pitchFamily="18" charset="0"/>
              </a:rPr>
            </a:br>
            <a:r>
              <a:rPr lang="en-US" sz="2400" dirty="0">
                <a:solidFill>
                  <a:srgbClr val="EB4E4F"/>
                </a:solidFill>
                <a:latin typeface="Times New Roman" panose="02020603050405020304" pitchFamily="18" charset="0"/>
                <a:cs typeface="Times New Roman" panose="02020603050405020304" pitchFamily="18" charset="0"/>
              </a:rPr>
              <a:t>Mg</a:t>
            </a:r>
            <a:r>
              <a:rPr lang="en-US" sz="2400" baseline="30000" dirty="0">
                <a:solidFill>
                  <a:srgbClr val="EB4E4F"/>
                </a:solidFill>
                <a:latin typeface="Times New Roman" panose="02020603050405020304" pitchFamily="18" charset="0"/>
                <a:cs typeface="Times New Roman" panose="02020603050405020304" pitchFamily="18" charset="0"/>
              </a:rPr>
              <a:t>+2</a:t>
            </a:r>
            <a:br>
              <a:rPr lang="en-US" sz="2400" dirty="0">
                <a:solidFill>
                  <a:srgbClr val="EB4E4F"/>
                </a:solidFill>
                <a:latin typeface="Times New Roman" panose="02020603050405020304" pitchFamily="18" charset="0"/>
                <a:cs typeface="Times New Roman" panose="02020603050405020304" pitchFamily="18" charset="0"/>
              </a:rPr>
            </a:br>
            <a:r>
              <a:rPr lang="en-US" sz="2400" dirty="0">
                <a:solidFill>
                  <a:srgbClr val="EB4E4F"/>
                </a:solidFill>
                <a:latin typeface="Times New Roman" panose="02020603050405020304" pitchFamily="18" charset="0"/>
                <a:cs typeface="Times New Roman" panose="02020603050405020304" pitchFamily="18" charset="0"/>
              </a:rPr>
              <a:t>Ca</a:t>
            </a:r>
            <a:r>
              <a:rPr lang="en-US" sz="2400" baseline="30000" dirty="0">
                <a:solidFill>
                  <a:srgbClr val="EB4E4F"/>
                </a:solidFill>
                <a:latin typeface="Times New Roman" panose="02020603050405020304" pitchFamily="18" charset="0"/>
                <a:cs typeface="Times New Roman" panose="02020603050405020304" pitchFamily="18" charset="0"/>
              </a:rPr>
              <a:t>+2</a:t>
            </a:r>
            <a:br>
              <a:rPr lang="en-US" sz="2400" dirty="0">
                <a:solidFill>
                  <a:srgbClr val="EB4E4F"/>
                </a:solidFill>
                <a:latin typeface="Times New Roman" panose="02020603050405020304" pitchFamily="18" charset="0"/>
                <a:cs typeface="Times New Roman" panose="02020603050405020304" pitchFamily="18" charset="0"/>
              </a:rPr>
            </a:br>
            <a:r>
              <a:rPr lang="en-US" sz="2400" dirty="0">
                <a:solidFill>
                  <a:srgbClr val="EB4E4F"/>
                </a:solidFill>
                <a:latin typeface="Times New Roman" panose="02020603050405020304" pitchFamily="18" charset="0"/>
                <a:cs typeface="Times New Roman" panose="02020603050405020304" pitchFamily="18" charset="0"/>
              </a:rPr>
              <a:t>Sr</a:t>
            </a:r>
            <a:r>
              <a:rPr lang="en-US" sz="2400" baseline="30000" dirty="0">
                <a:solidFill>
                  <a:srgbClr val="EB4E4F"/>
                </a:solidFill>
                <a:latin typeface="Times New Roman" panose="02020603050405020304" pitchFamily="18" charset="0"/>
                <a:cs typeface="Times New Roman" panose="02020603050405020304" pitchFamily="18" charset="0"/>
              </a:rPr>
              <a:t>+2</a:t>
            </a:r>
            <a:br>
              <a:rPr lang="en-US" sz="2400" dirty="0">
                <a:solidFill>
                  <a:srgbClr val="EB4E4F"/>
                </a:solidFill>
                <a:latin typeface="Times New Roman" panose="02020603050405020304" pitchFamily="18" charset="0"/>
                <a:cs typeface="Times New Roman" panose="02020603050405020304" pitchFamily="18" charset="0"/>
              </a:rPr>
            </a:br>
            <a:r>
              <a:rPr lang="en-US" sz="2400" dirty="0">
                <a:solidFill>
                  <a:srgbClr val="EB4E4F"/>
                </a:solidFill>
                <a:latin typeface="Times New Roman" panose="02020603050405020304" pitchFamily="18" charset="0"/>
                <a:cs typeface="Times New Roman" panose="02020603050405020304" pitchFamily="18" charset="0"/>
              </a:rPr>
              <a:t>Ba</a:t>
            </a:r>
            <a:r>
              <a:rPr lang="en-US" sz="2400" baseline="30000" dirty="0">
                <a:solidFill>
                  <a:srgbClr val="EB4E4F"/>
                </a:solidFill>
                <a:latin typeface="Times New Roman" panose="02020603050405020304" pitchFamily="18" charset="0"/>
                <a:cs typeface="Times New Roman" panose="02020603050405020304" pitchFamily="18" charset="0"/>
              </a:rPr>
              <a:t>+2</a:t>
            </a:r>
            <a:br>
              <a:rPr lang="en-US" sz="2400" dirty="0">
                <a:solidFill>
                  <a:srgbClr val="EB4E4F"/>
                </a:solidFill>
                <a:latin typeface="Times New Roman" panose="02020603050405020304" pitchFamily="18" charset="0"/>
                <a:cs typeface="Times New Roman" panose="02020603050405020304" pitchFamily="18" charset="0"/>
              </a:rPr>
            </a:br>
            <a:r>
              <a:rPr lang="en-US" sz="2400" dirty="0">
                <a:solidFill>
                  <a:srgbClr val="EB4E4F"/>
                </a:solidFill>
                <a:latin typeface="Times New Roman" panose="02020603050405020304" pitchFamily="18" charset="0"/>
                <a:cs typeface="Times New Roman" panose="02020603050405020304" pitchFamily="18" charset="0"/>
              </a:rPr>
              <a:t>Ra</a:t>
            </a:r>
            <a:r>
              <a:rPr lang="en-US" sz="2400" baseline="30000" dirty="0">
                <a:solidFill>
                  <a:srgbClr val="EB4E4F"/>
                </a:solidFill>
                <a:latin typeface="Times New Roman" panose="02020603050405020304" pitchFamily="18" charset="0"/>
                <a:cs typeface="Times New Roman" panose="02020603050405020304" pitchFamily="18" charset="0"/>
              </a:rPr>
              <a:t>+2</a:t>
            </a:r>
            <a:endParaRPr lang="en-US" sz="2400" dirty="0">
              <a:solidFill>
                <a:srgbClr val="EB4E4F"/>
              </a:solidFill>
              <a:latin typeface="Times New Roman" panose="02020603050405020304" pitchFamily="18" charset="0"/>
              <a:cs typeface="Times New Roman" panose="02020603050405020304" pitchFamily="18" charset="0"/>
            </a:endParaRPr>
          </a:p>
        </p:txBody>
      </p:sp>
      <p:sp>
        <p:nvSpPr>
          <p:cNvPr id="4" name="Arrow: Right 3">
            <a:extLst>
              <a:ext uri="{FF2B5EF4-FFF2-40B4-BE49-F238E27FC236}">
                <a16:creationId xmlns:a16="http://schemas.microsoft.com/office/drawing/2014/main" id="{4E591CED-1A4A-19CB-1727-196AA7D3E200}"/>
              </a:ext>
            </a:extLst>
          </p:cNvPr>
          <p:cNvSpPr/>
          <p:nvPr/>
        </p:nvSpPr>
        <p:spPr>
          <a:xfrm rot="1132639">
            <a:off x="955953" y="4642598"/>
            <a:ext cx="1742218" cy="559293"/>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5" name="Arrow: Right 4">
            <a:extLst>
              <a:ext uri="{FF2B5EF4-FFF2-40B4-BE49-F238E27FC236}">
                <a16:creationId xmlns:a16="http://schemas.microsoft.com/office/drawing/2014/main" id="{C2386794-2F58-B364-CE68-FB93BE8B52E0}"/>
              </a:ext>
            </a:extLst>
          </p:cNvPr>
          <p:cNvSpPr/>
          <p:nvPr/>
        </p:nvSpPr>
        <p:spPr>
          <a:xfrm rot="6801855">
            <a:off x="3106331" y="3785238"/>
            <a:ext cx="703483" cy="559293"/>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379908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8876768-F3B3-B78D-BAA0-E9D94CC56889}"/>
              </a:ext>
            </a:extLst>
          </p:cNvPr>
          <p:cNvSpPr txBox="1"/>
          <p:nvPr/>
        </p:nvSpPr>
        <p:spPr>
          <a:xfrm>
            <a:off x="0" y="0"/>
            <a:ext cx="12192000" cy="769441"/>
          </a:xfrm>
          <a:prstGeom prst="rect">
            <a:avLst/>
          </a:prstGeom>
          <a:noFill/>
        </p:spPr>
        <p:txBody>
          <a:bodyPr wrap="square" rtlCol="0">
            <a:spAutoFit/>
          </a:bodyPr>
          <a:lstStyle/>
          <a:p>
            <a:r>
              <a:rPr lang="en-US" sz="4400" dirty="0"/>
              <a:t>How does oxygen bond? It has 6 valence electrons…</a:t>
            </a:r>
          </a:p>
        </p:txBody>
      </p:sp>
    </p:spTree>
    <p:extLst>
      <p:ext uri="{BB962C8B-B14F-4D97-AF65-F5344CB8AC3E}">
        <p14:creationId xmlns:p14="http://schemas.microsoft.com/office/powerpoint/2010/main" val="8121692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8876768-F3B3-B78D-BAA0-E9D94CC56889}"/>
              </a:ext>
            </a:extLst>
          </p:cNvPr>
          <p:cNvSpPr txBox="1"/>
          <p:nvPr/>
        </p:nvSpPr>
        <p:spPr>
          <a:xfrm>
            <a:off x="0" y="0"/>
            <a:ext cx="12192000" cy="3477875"/>
          </a:xfrm>
          <a:prstGeom prst="rect">
            <a:avLst/>
          </a:prstGeom>
          <a:noFill/>
        </p:spPr>
        <p:txBody>
          <a:bodyPr wrap="square" rtlCol="0">
            <a:spAutoFit/>
          </a:bodyPr>
          <a:lstStyle/>
          <a:p>
            <a:r>
              <a:rPr lang="en-US" sz="4400" dirty="0"/>
              <a:t>How does oxygen bond? It has 6 valence electrons…</a:t>
            </a:r>
          </a:p>
          <a:p>
            <a:endParaRPr lang="en-US" sz="4400" dirty="0"/>
          </a:p>
          <a:p>
            <a:r>
              <a:rPr lang="en-US" sz="4400" dirty="0"/>
              <a:t>Water has oxygen making 2 single bonds.</a:t>
            </a:r>
          </a:p>
          <a:p>
            <a:endParaRPr lang="en-US" sz="4400" dirty="0"/>
          </a:p>
          <a:p>
            <a:endParaRPr lang="en-US" sz="4400" dirty="0"/>
          </a:p>
        </p:txBody>
      </p:sp>
      <p:pic>
        <p:nvPicPr>
          <p:cNvPr id="9218" name="Picture 2" descr="Regents Chemistry Exam Explanations June 2017">
            <a:extLst>
              <a:ext uri="{FF2B5EF4-FFF2-40B4-BE49-F238E27FC236}">
                <a16:creationId xmlns:a16="http://schemas.microsoft.com/office/drawing/2014/main" id="{3F6FF34E-97CC-F236-18CA-162122971D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60005" y="1076325"/>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52331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8876768-F3B3-B78D-BAA0-E9D94CC56889}"/>
              </a:ext>
            </a:extLst>
          </p:cNvPr>
          <p:cNvSpPr txBox="1"/>
          <p:nvPr/>
        </p:nvSpPr>
        <p:spPr>
          <a:xfrm>
            <a:off x="0" y="0"/>
            <a:ext cx="12192000" cy="4832092"/>
          </a:xfrm>
          <a:prstGeom prst="rect">
            <a:avLst/>
          </a:prstGeom>
          <a:noFill/>
        </p:spPr>
        <p:txBody>
          <a:bodyPr wrap="square" rtlCol="0">
            <a:spAutoFit/>
          </a:bodyPr>
          <a:lstStyle/>
          <a:p>
            <a:r>
              <a:rPr lang="en-US" sz="4400" dirty="0"/>
              <a:t>How does oxygen bond? It has 6 valence electrons…</a:t>
            </a:r>
          </a:p>
          <a:p>
            <a:endParaRPr lang="en-US" sz="4400" dirty="0"/>
          </a:p>
          <a:p>
            <a:r>
              <a:rPr lang="en-US" sz="4400" dirty="0"/>
              <a:t>Water has oxygen making 2 single bonds.</a:t>
            </a:r>
          </a:p>
          <a:p>
            <a:endParaRPr lang="en-US" sz="4400" dirty="0"/>
          </a:p>
          <a:p>
            <a:endParaRPr lang="en-US" sz="4400" dirty="0"/>
          </a:p>
          <a:p>
            <a:r>
              <a:rPr lang="en-US" sz="4400" dirty="0"/>
              <a:t>O</a:t>
            </a:r>
            <a:r>
              <a:rPr lang="en-US" sz="4400" baseline="-25000" dirty="0"/>
              <a:t>2</a:t>
            </a:r>
            <a:r>
              <a:rPr lang="en-US" sz="4400" dirty="0"/>
              <a:t> has oxygen making a double bond. </a:t>
            </a:r>
          </a:p>
          <a:p>
            <a:endParaRPr lang="en-US" sz="4400" dirty="0"/>
          </a:p>
        </p:txBody>
      </p:sp>
      <p:pic>
        <p:nvPicPr>
          <p:cNvPr id="9218" name="Picture 2" descr="Regents Chemistry Exam Explanations June 2017">
            <a:extLst>
              <a:ext uri="{FF2B5EF4-FFF2-40B4-BE49-F238E27FC236}">
                <a16:creationId xmlns:a16="http://schemas.microsoft.com/office/drawing/2014/main" id="{3F6FF34E-97CC-F236-18CA-162122971D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62351" y="996426"/>
            <a:ext cx="1905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Lewis structure Molecule Electron Molecular orbital Diagram, others, text,  electron, bond png | PNGWing">
            <a:extLst>
              <a:ext uri="{FF2B5EF4-FFF2-40B4-BE49-F238E27FC236}">
                <a16:creationId xmlns:a16="http://schemas.microsoft.com/office/drawing/2014/main" id="{1743C47E-D0D4-C737-2D84-C55771CAE42E}"/>
              </a:ext>
            </a:extLst>
          </p:cNvPr>
          <p:cNvPicPr>
            <a:picLocks noChangeAspect="1" noChangeArrowheads="1"/>
          </p:cNvPicPr>
          <p:nvPr/>
        </p:nvPicPr>
        <p:blipFill rotWithShape="1">
          <a:blip r:embed="rId3">
            <a:extLst>
              <a:ext uri="{BEBA8EAE-BF5A-486C-A8C5-ECC9F3942E4B}">
                <a14:imgProps xmlns:a14="http://schemas.microsoft.com/office/drawing/2010/main">
                  <a14:imgLayer r:embed="rId4">
                    <a14:imgEffect>
                      <a14:brightnessContrast bright="40000" contrast="-40000"/>
                    </a14:imgEffect>
                  </a14:imgLayer>
                </a14:imgProps>
              </a:ext>
              <a:ext uri="{28A0092B-C50C-407E-A947-70E740481C1C}">
                <a14:useLocalDpi xmlns:a14="http://schemas.microsoft.com/office/drawing/2010/main" val="0"/>
              </a:ext>
            </a:extLst>
          </a:blip>
          <a:srcRect l="-3678" t="-4258" r="54679" b="49669"/>
          <a:stretch/>
        </p:blipFill>
        <p:spPr bwMode="auto">
          <a:xfrm>
            <a:off x="6813244" y="4069050"/>
            <a:ext cx="3362324" cy="15260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16472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8876768-F3B3-B78D-BAA0-E9D94CC56889}"/>
              </a:ext>
            </a:extLst>
          </p:cNvPr>
          <p:cNvSpPr txBox="1"/>
          <p:nvPr/>
        </p:nvSpPr>
        <p:spPr>
          <a:xfrm>
            <a:off x="0" y="0"/>
            <a:ext cx="12192000" cy="5509200"/>
          </a:xfrm>
          <a:prstGeom prst="rect">
            <a:avLst/>
          </a:prstGeom>
          <a:noFill/>
        </p:spPr>
        <p:txBody>
          <a:bodyPr wrap="square" rtlCol="0">
            <a:spAutoFit/>
          </a:bodyPr>
          <a:lstStyle/>
          <a:p>
            <a:r>
              <a:rPr lang="en-US" sz="4400" dirty="0"/>
              <a:t>How does oxygen bond? It has 6 valence electrons…</a:t>
            </a:r>
          </a:p>
          <a:p>
            <a:endParaRPr lang="en-US" sz="4400" dirty="0"/>
          </a:p>
          <a:p>
            <a:r>
              <a:rPr lang="en-US" sz="4400" dirty="0"/>
              <a:t>Water has oxygen making 2 single bonds.</a:t>
            </a:r>
          </a:p>
          <a:p>
            <a:endParaRPr lang="en-US" sz="4400" dirty="0"/>
          </a:p>
          <a:p>
            <a:endParaRPr lang="en-US" sz="4400" dirty="0"/>
          </a:p>
          <a:p>
            <a:r>
              <a:rPr lang="en-US" sz="4400" dirty="0"/>
              <a:t>O</a:t>
            </a:r>
            <a:r>
              <a:rPr lang="en-US" sz="4400" baseline="-25000" dirty="0"/>
              <a:t>2</a:t>
            </a:r>
            <a:r>
              <a:rPr lang="en-US" sz="4400" dirty="0"/>
              <a:t> has oxygen making a double bond. </a:t>
            </a:r>
          </a:p>
          <a:p>
            <a:endParaRPr lang="en-US" sz="4400" dirty="0"/>
          </a:p>
          <a:p>
            <a:r>
              <a:rPr lang="en-US" sz="4400" dirty="0"/>
              <a:t>Carbon dioxide also. </a:t>
            </a:r>
          </a:p>
        </p:txBody>
      </p:sp>
      <p:pic>
        <p:nvPicPr>
          <p:cNvPr id="9218" name="Picture 2" descr="Regents Chemistry Exam Explanations June 2017">
            <a:extLst>
              <a:ext uri="{FF2B5EF4-FFF2-40B4-BE49-F238E27FC236}">
                <a16:creationId xmlns:a16="http://schemas.microsoft.com/office/drawing/2014/main" id="{3F6FF34E-97CC-F236-18CA-162122971D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84293" y="1031937"/>
            <a:ext cx="1905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Lewis structure Molecule Electron Molecular orbital Diagram, others, text,  electron, bond png | PNGWing">
            <a:extLst>
              <a:ext uri="{FF2B5EF4-FFF2-40B4-BE49-F238E27FC236}">
                <a16:creationId xmlns:a16="http://schemas.microsoft.com/office/drawing/2014/main" id="{1743C47E-D0D4-C737-2D84-C55771CAE42E}"/>
              </a:ext>
            </a:extLst>
          </p:cNvPr>
          <p:cNvPicPr>
            <a:picLocks noChangeAspect="1" noChangeArrowheads="1"/>
          </p:cNvPicPr>
          <p:nvPr/>
        </p:nvPicPr>
        <p:blipFill rotWithShape="1">
          <a:blip r:embed="rId3">
            <a:extLst>
              <a:ext uri="{BEBA8EAE-BF5A-486C-A8C5-ECC9F3942E4B}">
                <a14:imgProps xmlns:a14="http://schemas.microsoft.com/office/drawing/2010/main">
                  <a14:imgLayer r:embed="rId4">
                    <a14:imgEffect>
                      <a14:brightnessContrast bright="40000" contrast="-40000"/>
                    </a14:imgEffect>
                  </a14:imgLayer>
                </a14:imgProps>
              </a:ext>
              <a:ext uri="{28A0092B-C50C-407E-A947-70E740481C1C}">
                <a14:useLocalDpi xmlns:a14="http://schemas.microsoft.com/office/drawing/2010/main" val="0"/>
              </a:ext>
            </a:extLst>
          </a:blip>
          <a:srcRect l="-3678" t="-4258" r="54679" b="49669"/>
          <a:stretch/>
        </p:blipFill>
        <p:spPr bwMode="auto">
          <a:xfrm>
            <a:off x="8721943" y="3205832"/>
            <a:ext cx="3362324" cy="1526083"/>
          </a:xfrm>
          <a:prstGeom prst="rect">
            <a:avLst/>
          </a:prstGeom>
          <a:noFill/>
          <a:extLst>
            <a:ext uri="{909E8E84-426E-40DD-AFC4-6F175D3DCCD1}">
              <a14:hiddenFill xmlns:a14="http://schemas.microsoft.com/office/drawing/2010/main">
                <a:solidFill>
                  <a:srgbClr val="FFFFFF"/>
                </a:solidFill>
              </a14:hiddenFill>
            </a:ext>
          </a:extLst>
        </p:spPr>
      </p:pic>
      <p:pic>
        <p:nvPicPr>
          <p:cNvPr id="9222" name="Picture 6" descr="Pin on Geometry Of Molecules">
            <a:extLst>
              <a:ext uri="{FF2B5EF4-FFF2-40B4-BE49-F238E27FC236}">
                <a16:creationId xmlns:a16="http://schemas.microsoft.com/office/drawing/2014/main" id="{22F9703E-F0B8-19B7-137D-872BEF1451BE}"/>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28079" t="32482" r="8060" b="20208"/>
          <a:stretch/>
        </p:blipFill>
        <p:spPr bwMode="auto">
          <a:xfrm>
            <a:off x="5888393" y="5134801"/>
            <a:ext cx="3678500" cy="15260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04261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8876768-F3B3-B78D-BAA0-E9D94CC56889}"/>
              </a:ext>
            </a:extLst>
          </p:cNvPr>
          <p:cNvSpPr txBox="1"/>
          <p:nvPr/>
        </p:nvSpPr>
        <p:spPr>
          <a:xfrm>
            <a:off x="0" y="0"/>
            <a:ext cx="12192000" cy="6494085"/>
          </a:xfrm>
          <a:prstGeom prst="rect">
            <a:avLst/>
          </a:prstGeom>
          <a:noFill/>
        </p:spPr>
        <p:txBody>
          <a:bodyPr wrap="square" rtlCol="0">
            <a:spAutoFit/>
          </a:bodyPr>
          <a:lstStyle/>
          <a:p>
            <a:r>
              <a:rPr lang="en-US" sz="4400" dirty="0"/>
              <a:t>How does oxygen bond? It has 6 valence electrons…</a:t>
            </a:r>
          </a:p>
          <a:p>
            <a:endParaRPr lang="en-US" sz="4400" dirty="0"/>
          </a:p>
          <a:p>
            <a:endParaRPr lang="en-US" sz="4400" dirty="0"/>
          </a:p>
          <a:p>
            <a:endParaRPr lang="en-US" sz="4400" dirty="0"/>
          </a:p>
          <a:p>
            <a:endParaRPr lang="en-US" sz="4400" dirty="0"/>
          </a:p>
          <a:p>
            <a:endParaRPr lang="en-US" sz="4400" dirty="0"/>
          </a:p>
          <a:p>
            <a:r>
              <a:rPr lang="en-US" sz="4400" dirty="0"/>
              <a:t>                                                  </a:t>
            </a:r>
            <a:br>
              <a:rPr lang="en-US" sz="4400" dirty="0"/>
            </a:br>
            <a:endParaRPr lang="en-US" sz="4400" dirty="0"/>
          </a:p>
          <a:p>
            <a:pPr algn="ctr"/>
            <a:r>
              <a:rPr lang="en-US" sz="3200" b="1" dirty="0">
                <a:solidFill>
                  <a:srgbClr val="5640FA"/>
                </a:solidFill>
              </a:rPr>
              <a:t>Oxygen must make 2 bonds, two singles, or a double. </a:t>
            </a:r>
          </a:p>
          <a:p>
            <a:pPr algn="ctr"/>
            <a:r>
              <a:rPr lang="en-US" sz="3200" b="1" dirty="0">
                <a:solidFill>
                  <a:srgbClr val="5640FA"/>
                </a:solidFill>
              </a:rPr>
              <a:t>Either way, it needs to “borrow” 2 electrons to get its octet.  </a:t>
            </a:r>
          </a:p>
        </p:txBody>
      </p:sp>
      <p:pic>
        <p:nvPicPr>
          <p:cNvPr id="10242" name="Picture 2" descr="OCl2 Lewis Structure, Molecular Structure, Hybridization, Bond Angle and  Shape">
            <a:extLst>
              <a:ext uri="{FF2B5EF4-FFF2-40B4-BE49-F238E27FC236}">
                <a16:creationId xmlns:a16="http://schemas.microsoft.com/office/drawing/2014/main" id="{4C65B30C-4828-F792-2B45-2286AA9E3A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325" y="1304925"/>
            <a:ext cx="2609850" cy="1752600"/>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descr="vsepr theory - What is the geometrical structure of OF₂? - Chemistry Stack  Exchange">
            <a:extLst>
              <a:ext uri="{FF2B5EF4-FFF2-40B4-BE49-F238E27FC236}">
                <a16:creationId xmlns:a16="http://schemas.microsoft.com/office/drawing/2014/main" id="{8EE344FA-84A8-E9F9-75F7-81803F5210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1304925"/>
            <a:ext cx="2838450" cy="1409700"/>
          </a:xfrm>
          <a:prstGeom prst="rect">
            <a:avLst/>
          </a:prstGeom>
          <a:noFill/>
          <a:extLst>
            <a:ext uri="{909E8E84-426E-40DD-AFC4-6F175D3DCCD1}">
              <a14:hiddenFill xmlns:a14="http://schemas.microsoft.com/office/drawing/2010/main">
                <a:solidFill>
                  <a:srgbClr val="FFFFFF"/>
                </a:solidFill>
              </a14:hiddenFill>
            </a:ext>
          </a:extLst>
        </p:spPr>
      </p:pic>
      <p:pic>
        <p:nvPicPr>
          <p:cNvPr id="10246" name="Picture 6" descr="What is the Lewis structure for HClO? - Chemistry Stack Exchange">
            <a:extLst>
              <a:ext uri="{FF2B5EF4-FFF2-40B4-BE49-F238E27FC236}">
                <a16:creationId xmlns:a16="http://schemas.microsoft.com/office/drawing/2014/main" id="{5F324DCA-DE80-EEF0-8424-21AE7D689482}"/>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63752"/>
          <a:stretch/>
        </p:blipFill>
        <p:spPr bwMode="auto">
          <a:xfrm>
            <a:off x="1809750" y="3314700"/>
            <a:ext cx="2409825" cy="14773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446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eriodic Table">
            <a:extLst>
              <a:ext uri="{FF2B5EF4-FFF2-40B4-BE49-F238E27FC236}">
                <a16:creationId xmlns:a16="http://schemas.microsoft.com/office/drawing/2014/main" id="{FEE67D1B-B7FA-0758-3584-05C2574E363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976" b="34848"/>
          <a:stretch/>
        </p:blipFill>
        <p:spPr bwMode="auto">
          <a:xfrm>
            <a:off x="2353469" y="3367704"/>
            <a:ext cx="7261048" cy="349029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CC527812-18AB-2C1B-793C-F225C64573E0}"/>
              </a:ext>
            </a:extLst>
          </p:cNvPr>
          <p:cNvSpPr txBox="1"/>
          <p:nvPr/>
        </p:nvSpPr>
        <p:spPr>
          <a:xfrm>
            <a:off x="0" y="1553592"/>
            <a:ext cx="2505869" cy="4154984"/>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Group 1 Metals all have one valence electron, all make only +1 Cations</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Li</a:t>
            </a:r>
            <a:r>
              <a:rPr lang="en-US" sz="2400" baseline="30000" dirty="0">
                <a:latin typeface="Times New Roman" panose="02020603050405020304" pitchFamily="18" charset="0"/>
                <a:cs typeface="Times New Roman" panose="02020603050405020304" pitchFamily="18" charset="0"/>
              </a:rPr>
              <a:t>+1</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Na</a:t>
            </a:r>
            <a:r>
              <a:rPr lang="en-US" sz="2400" baseline="30000" dirty="0">
                <a:latin typeface="Times New Roman" panose="02020603050405020304" pitchFamily="18" charset="0"/>
                <a:cs typeface="Times New Roman" panose="02020603050405020304" pitchFamily="18" charset="0"/>
              </a:rPr>
              <a:t>+1</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K</a:t>
            </a:r>
            <a:r>
              <a:rPr lang="en-US" sz="2400" baseline="30000" dirty="0">
                <a:latin typeface="Times New Roman" panose="02020603050405020304" pitchFamily="18" charset="0"/>
                <a:cs typeface="Times New Roman" panose="02020603050405020304" pitchFamily="18" charset="0"/>
              </a:rPr>
              <a:t>+1</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Rb</a:t>
            </a:r>
            <a:r>
              <a:rPr lang="en-US" sz="2400" baseline="30000" dirty="0">
                <a:latin typeface="Times New Roman" panose="02020603050405020304" pitchFamily="18" charset="0"/>
                <a:cs typeface="Times New Roman" panose="02020603050405020304" pitchFamily="18" charset="0"/>
              </a:rPr>
              <a:t>+1</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Cs</a:t>
            </a:r>
            <a:r>
              <a:rPr lang="en-US" sz="2400" baseline="30000" dirty="0">
                <a:latin typeface="Times New Roman" panose="02020603050405020304" pitchFamily="18" charset="0"/>
                <a:cs typeface="Times New Roman" panose="02020603050405020304" pitchFamily="18" charset="0"/>
              </a:rPr>
              <a:t>+1</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Fr</a:t>
            </a:r>
            <a:r>
              <a:rPr lang="en-US" sz="2400" baseline="30000" dirty="0">
                <a:latin typeface="Times New Roman" panose="02020603050405020304" pitchFamily="18" charset="0"/>
                <a:cs typeface="Times New Roman" panose="02020603050405020304" pitchFamily="18" charset="0"/>
              </a:rPr>
              <a:t>+1</a:t>
            </a:r>
            <a:endParaRPr lang="en-US" sz="24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519BFB42-E5C3-2996-122D-2A8E53A7D876}"/>
              </a:ext>
            </a:extLst>
          </p:cNvPr>
          <p:cNvSpPr txBox="1"/>
          <p:nvPr/>
        </p:nvSpPr>
        <p:spPr>
          <a:xfrm>
            <a:off x="3222147" y="0"/>
            <a:ext cx="3274381" cy="3785652"/>
          </a:xfrm>
          <a:prstGeom prst="rect">
            <a:avLst/>
          </a:prstGeom>
          <a:noFill/>
        </p:spPr>
        <p:txBody>
          <a:bodyPr wrap="square" rtlCol="0">
            <a:spAutoFit/>
          </a:bodyPr>
          <a:lstStyle/>
          <a:p>
            <a:r>
              <a:rPr lang="en-US" sz="2400" dirty="0">
                <a:solidFill>
                  <a:srgbClr val="EB4E4F"/>
                </a:solidFill>
                <a:latin typeface="Times New Roman" panose="02020603050405020304" pitchFamily="18" charset="0"/>
                <a:cs typeface="Times New Roman" panose="02020603050405020304" pitchFamily="18" charset="0"/>
              </a:rPr>
              <a:t>Group 2 Metals all have two valence electrons, all make only +2 Cations</a:t>
            </a:r>
          </a:p>
          <a:p>
            <a:endParaRPr lang="en-US" sz="2400" dirty="0">
              <a:solidFill>
                <a:srgbClr val="EB4E4F"/>
              </a:solidFill>
              <a:latin typeface="Times New Roman" panose="02020603050405020304" pitchFamily="18" charset="0"/>
              <a:cs typeface="Times New Roman" panose="02020603050405020304" pitchFamily="18" charset="0"/>
            </a:endParaRPr>
          </a:p>
          <a:p>
            <a:r>
              <a:rPr lang="en-US" sz="2400" dirty="0">
                <a:solidFill>
                  <a:srgbClr val="EB4E4F"/>
                </a:solidFill>
                <a:latin typeface="Times New Roman" panose="02020603050405020304" pitchFamily="18" charset="0"/>
                <a:cs typeface="Times New Roman" panose="02020603050405020304" pitchFamily="18" charset="0"/>
              </a:rPr>
              <a:t>Be</a:t>
            </a:r>
            <a:r>
              <a:rPr lang="en-US" sz="2400" baseline="30000" dirty="0">
                <a:solidFill>
                  <a:srgbClr val="EB4E4F"/>
                </a:solidFill>
                <a:latin typeface="Times New Roman" panose="02020603050405020304" pitchFamily="18" charset="0"/>
                <a:cs typeface="Times New Roman" panose="02020603050405020304" pitchFamily="18" charset="0"/>
              </a:rPr>
              <a:t>+2               </a:t>
            </a:r>
            <a:r>
              <a:rPr lang="en-US" sz="2400" dirty="0">
                <a:solidFill>
                  <a:srgbClr val="5640FA"/>
                </a:solidFill>
                <a:latin typeface="Times New Roman" panose="02020603050405020304" pitchFamily="18" charset="0"/>
                <a:cs typeface="Times New Roman" panose="02020603050405020304" pitchFamily="18" charset="0"/>
              </a:rPr>
              <a:t>Al only makes</a:t>
            </a:r>
            <a:br>
              <a:rPr lang="en-US" sz="2400" dirty="0">
                <a:solidFill>
                  <a:srgbClr val="EB4E4F"/>
                </a:solidFill>
                <a:latin typeface="Times New Roman" panose="02020603050405020304" pitchFamily="18" charset="0"/>
                <a:cs typeface="Times New Roman" panose="02020603050405020304" pitchFamily="18" charset="0"/>
              </a:rPr>
            </a:br>
            <a:r>
              <a:rPr lang="en-US" sz="2400" dirty="0">
                <a:solidFill>
                  <a:srgbClr val="EB4E4F"/>
                </a:solidFill>
                <a:latin typeface="Times New Roman" panose="02020603050405020304" pitchFamily="18" charset="0"/>
                <a:cs typeface="Times New Roman" panose="02020603050405020304" pitchFamily="18" charset="0"/>
              </a:rPr>
              <a:t>Mg</a:t>
            </a:r>
            <a:r>
              <a:rPr lang="en-US" sz="2400" baseline="30000" dirty="0">
                <a:solidFill>
                  <a:srgbClr val="EB4E4F"/>
                </a:solidFill>
                <a:latin typeface="Times New Roman" panose="02020603050405020304" pitchFamily="18" charset="0"/>
                <a:cs typeface="Times New Roman" panose="02020603050405020304" pitchFamily="18" charset="0"/>
              </a:rPr>
              <a:t>+2                    </a:t>
            </a:r>
            <a:r>
              <a:rPr lang="en-US" sz="2400" dirty="0">
                <a:solidFill>
                  <a:srgbClr val="5640FA"/>
                </a:solidFill>
                <a:latin typeface="Times New Roman" panose="02020603050405020304" pitchFamily="18" charset="0"/>
                <a:cs typeface="Times New Roman" panose="02020603050405020304" pitchFamily="18" charset="0"/>
              </a:rPr>
              <a:t>+3 cations</a:t>
            </a:r>
            <a:br>
              <a:rPr lang="en-US" sz="2400" dirty="0">
                <a:solidFill>
                  <a:srgbClr val="EB4E4F"/>
                </a:solidFill>
                <a:latin typeface="Times New Roman" panose="02020603050405020304" pitchFamily="18" charset="0"/>
                <a:cs typeface="Times New Roman" panose="02020603050405020304" pitchFamily="18" charset="0"/>
              </a:rPr>
            </a:br>
            <a:r>
              <a:rPr lang="en-US" sz="2400" dirty="0">
                <a:solidFill>
                  <a:srgbClr val="EB4E4F"/>
                </a:solidFill>
                <a:latin typeface="Times New Roman" panose="02020603050405020304" pitchFamily="18" charset="0"/>
                <a:cs typeface="Times New Roman" panose="02020603050405020304" pitchFamily="18" charset="0"/>
              </a:rPr>
              <a:t>Ca</a:t>
            </a:r>
            <a:r>
              <a:rPr lang="en-US" sz="2400" baseline="30000" dirty="0">
                <a:solidFill>
                  <a:srgbClr val="EB4E4F"/>
                </a:solidFill>
                <a:latin typeface="Times New Roman" panose="02020603050405020304" pitchFamily="18" charset="0"/>
                <a:cs typeface="Times New Roman" panose="02020603050405020304" pitchFamily="18" charset="0"/>
              </a:rPr>
              <a:t>+2                                 </a:t>
            </a:r>
            <a:r>
              <a:rPr lang="en-US" sz="2400" dirty="0">
                <a:solidFill>
                  <a:srgbClr val="5640FA"/>
                </a:solidFill>
                <a:latin typeface="Times New Roman" panose="02020603050405020304" pitchFamily="18" charset="0"/>
                <a:cs typeface="Times New Roman" panose="02020603050405020304" pitchFamily="18" charset="0"/>
              </a:rPr>
              <a:t>Al</a:t>
            </a:r>
            <a:r>
              <a:rPr lang="en-US" sz="2400" baseline="30000" dirty="0">
                <a:solidFill>
                  <a:srgbClr val="5640FA"/>
                </a:solidFill>
                <a:latin typeface="Times New Roman" panose="02020603050405020304" pitchFamily="18" charset="0"/>
                <a:cs typeface="Times New Roman" panose="02020603050405020304" pitchFamily="18" charset="0"/>
              </a:rPr>
              <a:t>+3</a:t>
            </a:r>
            <a:br>
              <a:rPr lang="en-US" sz="2400" dirty="0">
                <a:solidFill>
                  <a:srgbClr val="EB4E4F"/>
                </a:solidFill>
                <a:latin typeface="Times New Roman" panose="02020603050405020304" pitchFamily="18" charset="0"/>
                <a:cs typeface="Times New Roman" panose="02020603050405020304" pitchFamily="18" charset="0"/>
              </a:rPr>
            </a:br>
            <a:r>
              <a:rPr lang="en-US" sz="2400" dirty="0">
                <a:solidFill>
                  <a:srgbClr val="EB4E4F"/>
                </a:solidFill>
                <a:latin typeface="Times New Roman" panose="02020603050405020304" pitchFamily="18" charset="0"/>
                <a:cs typeface="Times New Roman" panose="02020603050405020304" pitchFamily="18" charset="0"/>
              </a:rPr>
              <a:t>Sr</a:t>
            </a:r>
            <a:r>
              <a:rPr lang="en-US" sz="2400" baseline="30000" dirty="0">
                <a:solidFill>
                  <a:srgbClr val="EB4E4F"/>
                </a:solidFill>
                <a:latin typeface="Times New Roman" panose="02020603050405020304" pitchFamily="18" charset="0"/>
                <a:cs typeface="Times New Roman" panose="02020603050405020304" pitchFamily="18" charset="0"/>
              </a:rPr>
              <a:t>+2</a:t>
            </a:r>
            <a:br>
              <a:rPr lang="en-US" sz="2400" dirty="0">
                <a:solidFill>
                  <a:srgbClr val="EB4E4F"/>
                </a:solidFill>
                <a:latin typeface="Times New Roman" panose="02020603050405020304" pitchFamily="18" charset="0"/>
                <a:cs typeface="Times New Roman" panose="02020603050405020304" pitchFamily="18" charset="0"/>
              </a:rPr>
            </a:br>
            <a:r>
              <a:rPr lang="en-US" sz="2400" dirty="0">
                <a:solidFill>
                  <a:srgbClr val="EB4E4F"/>
                </a:solidFill>
                <a:latin typeface="Times New Roman" panose="02020603050405020304" pitchFamily="18" charset="0"/>
                <a:cs typeface="Times New Roman" panose="02020603050405020304" pitchFamily="18" charset="0"/>
              </a:rPr>
              <a:t>Ba</a:t>
            </a:r>
            <a:r>
              <a:rPr lang="en-US" sz="2400" baseline="30000" dirty="0">
                <a:solidFill>
                  <a:srgbClr val="EB4E4F"/>
                </a:solidFill>
                <a:latin typeface="Times New Roman" panose="02020603050405020304" pitchFamily="18" charset="0"/>
                <a:cs typeface="Times New Roman" panose="02020603050405020304" pitchFamily="18" charset="0"/>
              </a:rPr>
              <a:t>+2</a:t>
            </a:r>
            <a:br>
              <a:rPr lang="en-US" sz="2400" dirty="0">
                <a:solidFill>
                  <a:srgbClr val="EB4E4F"/>
                </a:solidFill>
                <a:latin typeface="Times New Roman" panose="02020603050405020304" pitchFamily="18" charset="0"/>
                <a:cs typeface="Times New Roman" panose="02020603050405020304" pitchFamily="18" charset="0"/>
              </a:rPr>
            </a:br>
            <a:r>
              <a:rPr lang="en-US" sz="2400" dirty="0">
                <a:solidFill>
                  <a:srgbClr val="EB4E4F"/>
                </a:solidFill>
                <a:latin typeface="Times New Roman" panose="02020603050405020304" pitchFamily="18" charset="0"/>
                <a:cs typeface="Times New Roman" panose="02020603050405020304" pitchFamily="18" charset="0"/>
              </a:rPr>
              <a:t>Ra</a:t>
            </a:r>
            <a:r>
              <a:rPr lang="en-US" sz="2400" baseline="30000" dirty="0">
                <a:solidFill>
                  <a:srgbClr val="EB4E4F"/>
                </a:solidFill>
                <a:latin typeface="Times New Roman" panose="02020603050405020304" pitchFamily="18" charset="0"/>
                <a:cs typeface="Times New Roman" panose="02020603050405020304" pitchFamily="18" charset="0"/>
              </a:rPr>
              <a:t>+2</a:t>
            </a:r>
            <a:endParaRPr lang="en-US" sz="2400" dirty="0">
              <a:solidFill>
                <a:srgbClr val="EB4E4F"/>
              </a:solidFill>
              <a:latin typeface="Times New Roman" panose="02020603050405020304" pitchFamily="18" charset="0"/>
              <a:cs typeface="Times New Roman" panose="02020603050405020304" pitchFamily="18" charset="0"/>
            </a:endParaRPr>
          </a:p>
        </p:txBody>
      </p:sp>
      <p:sp>
        <p:nvSpPr>
          <p:cNvPr id="4" name="Arrow: Right 3">
            <a:extLst>
              <a:ext uri="{FF2B5EF4-FFF2-40B4-BE49-F238E27FC236}">
                <a16:creationId xmlns:a16="http://schemas.microsoft.com/office/drawing/2014/main" id="{4E591CED-1A4A-19CB-1727-196AA7D3E200}"/>
              </a:ext>
            </a:extLst>
          </p:cNvPr>
          <p:cNvSpPr/>
          <p:nvPr/>
        </p:nvSpPr>
        <p:spPr>
          <a:xfrm rot="1132639">
            <a:off x="955953" y="4642598"/>
            <a:ext cx="1742218" cy="559293"/>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5" name="Arrow: Right 4">
            <a:extLst>
              <a:ext uri="{FF2B5EF4-FFF2-40B4-BE49-F238E27FC236}">
                <a16:creationId xmlns:a16="http://schemas.microsoft.com/office/drawing/2014/main" id="{C2386794-2F58-B364-CE68-FB93BE8B52E0}"/>
              </a:ext>
            </a:extLst>
          </p:cNvPr>
          <p:cNvSpPr/>
          <p:nvPr/>
        </p:nvSpPr>
        <p:spPr>
          <a:xfrm rot="6801855">
            <a:off x="3106331" y="3785238"/>
            <a:ext cx="703483" cy="559293"/>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6" name="Arrow: Right 5">
            <a:extLst>
              <a:ext uri="{FF2B5EF4-FFF2-40B4-BE49-F238E27FC236}">
                <a16:creationId xmlns:a16="http://schemas.microsoft.com/office/drawing/2014/main" id="{568A3EC0-590C-4BDD-7A00-C45771FBE584}"/>
              </a:ext>
            </a:extLst>
          </p:cNvPr>
          <p:cNvSpPr/>
          <p:nvPr/>
        </p:nvSpPr>
        <p:spPr>
          <a:xfrm rot="3244537">
            <a:off x="5050159" y="3680392"/>
            <a:ext cx="2699264" cy="384378"/>
          </a:xfrm>
          <a:prstGeom prst="rightArrow">
            <a:avLst/>
          </a:prstGeom>
          <a:solidFill>
            <a:srgbClr val="5640FA"/>
          </a:solidFill>
          <a:ln>
            <a:solidFill>
              <a:srgbClr val="5640FA"/>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63671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eriodic Table">
            <a:extLst>
              <a:ext uri="{FF2B5EF4-FFF2-40B4-BE49-F238E27FC236}">
                <a16:creationId xmlns:a16="http://schemas.microsoft.com/office/drawing/2014/main" id="{FEE67D1B-B7FA-0758-3584-05C2574E363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976" b="34848"/>
          <a:stretch/>
        </p:blipFill>
        <p:spPr bwMode="auto">
          <a:xfrm>
            <a:off x="2353469" y="3367704"/>
            <a:ext cx="7261048" cy="349029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CC527812-18AB-2C1B-793C-F225C64573E0}"/>
              </a:ext>
            </a:extLst>
          </p:cNvPr>
          <p:cNvSpPr txBox="1"/>
          <p:nvPr/>
        </p:nvSpPr>
        <p:spPr>
          <a:xfrm>
            <a:off x="0" y="1553592"/>
            <a:ext cx="2505869" cy="4154984"/>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Group 1 Metals all have one valence electron, all make only +1 Cations</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Li</a:t>
            </a:r>
            <a:r>
              <a:rPr lang="en-US" sz="2400" baseline="30000" dirty="0">
                <a:latin typeface="Times New Roman" panose="02020603050405020304" pitchFamily="18" charset="0"/>
                <a:cs typeface="Times New Roman" panose="02020603050405020304" pitchFamily="18" charset="0"/>
              </a:rPr>
              <a:t>+1</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Na</a:t>
            </a:r>
            <a:r>
              <a:rPr lang="en-US" sz="2400" baseline="30000" dirty="0">
                <a:latin typeface="Times New Roman" panose="02020603050405020304" pitchFamily="18" charset="0"/>
                <a:cs typeface="Times New Roman" panose="02020603050405020304" pitchFamily="18" charset="0"/>
              </a:rPr>
              <a:t>+1</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K</a:t>
            </a:r>
            <a:r>
              <a:rPr lang="en-US" sz="2400" baseline="30000" dirty="0">
                <a:latin typeface="Times New Roman" panose="02020603050405020304" pitchFamily="18" charset="0"/>
                <a:cs typeface="Times New Roman" panose="02020603050405020304" pitchFamily="18" charset="0"/>
              </a:rPr>
              <a:t>+1</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Rb</a:t>
            </a:r>
            <a:r>
              <a:rPr lang="en-US" sz="2400" baseline="30000" dirty="0">
                <a:latin typeface="Times New Roman" panose="02020603050405020304" pitchFamily="18" charset="0"/>
                <a:cs typeface="Times New Roman" panose="02020603050405020304" pitchFamily="18" charset="0"/>
              </a:rPr>
              <a:t>+1</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Cs</a:t>
            </a:r>
            <a:r>
              <a:rPr lang="en-US" sz="2400" baseline="30000" dirty="0">
                <a:latin typeface="Times New Roman" panose="02020603050405020304" pitchFamily="18" charset="0"/>
                <a:cs typeface="Times New Roman" panose="02020603050405020304" pitchFamily="18" charset="0"/>
              </a:rPr>
              <a:t>+1</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Fr</a:t>
            </a:r>
            <a:r>
              <a:rPr lang="en-US" sz="2400" baseline="30000" dirty="0">
                <a:latin typeface="Times New Roman" panose="02020603050405020304" pitchFamily="18" charset="0"/>
                <a:cs typeface="Times New Roman" panose="02020603050405020304" pitchFamily="18" charset="0"/>
              </a:rPr>
              <a:t>+1</a:t>
            </a:r>
            <a:endParaRPr lang="en-US" sz="24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519BFB42-E5C3-2996-122D-2A8E53A7D876}"/>
              </a:ext>
            </a:extLst>
          </p:cNvPr>
          <p:cNvSpPr txBox="1"/>
          <p:nvPr/>
        </p:nvSpPr>
        <p:spPr>
          <a:xfrm>
            <a:off x="3222147" y="0"/>
            <a:ext cx="3274381" cy="3785652"/>
          </a:xfrm>
          <a:prstGeom prst="rect">
            <a:avLst/>
          </a:prstGeom>
          <a:noFill/>
        </p:spPr>
        <p:txBody>
          <a:bodyPr wrap="square" rtlCol="0">
            <a:spAutoFit/>
          </a:bodyPr>
          <a:lstStyle/>
          <a:p>
            <a:r>
              <a:rPr lang="en-US" sz="2400" dirty="0">
                <a:solidFill>
                  <a:srgbClr val="EB4E4F"/>
                </a:solidFill>
                <a:latin typeface="Times New Roman" panose="02020603050405020304" pitchFamily="18" charset="0"/>
                <a:cs typeface="Times New Roman" panose="02020603050405020304" pitchFamily="18" charset="0"/>
              </a:rPr>
              <a:t>Group 2 Metals all have two valence electrons, all make only +2 Cations</a:t>
            </a:r>
          </a:p>
          <a:p>
            <a:endParaRPr lang="en-US" sz="2400" dirty="0">
              <a:solidFill>
                <a:srgbClr val="EB4E4F"/>
              </a:solidFill>
              <a:latin typeface="Times New Roman" panose="02020603050405020304" pitchFamily="18" charset="0"/>
              <a:cs typeface="Times New Roman" panose="02020603050405020304" pitchFamily="18" charset="0"/>
            </a:endParaRPr>
          </a:p>
          <a:p>
            <a:r>
              <a:rPr lang="en-US" sz="2400" dirty="0">
                <a:solidFill>
                  <a:srgbClr val="EB4E4F"/>
                </a:solidFill>
                <a:latin typeface="Times New Roman" panose="02020603050405020304" pitchFamily="18" charset="0"/>
                <a:cs typeface="Times New Roman" panose="02020603050405020304" pitchFamily="18" charset="0"/>
              </a:rPr>
              <a:t>Be</a:t>
            </a:r>
            <a:r>
              <a:rPr lang="en-US" sz="2400" baseline="30000" dirty="0">
                <a:solidFill>
                  <a:srgbClr val="EB4E4F"/>
                </a:solidFill>
                <a:latin typeface="Times New Roman" panose="02020603050405020304" pitchFamily="18" charset="0"/>
                <a:cs typeface="Times New Roman" panose="02020603050405020304" pitchFamily="18" charset="0"/>
              </a:rPr>
              <a:t>+2               </a:t>
            </a:r>
            <a:r>
              <a:rPr lang="en-US" sz="2400" dirty="0">
                <a:solidFill>
                  <a:srgbClr val="5640FA"/>
                </a:solidFill>
                <a:latin typeface="Times New Roman" panose="02020603050405020304" pitchFamily="18" charset="0"/>
                <a:cs typeface="Times New Roman" panose="02020603050405020304" pitchFamily="18" charset="0"/>
              </a:rPr>
              <a:t>Al only makes</a:t>
            </a:r>
            <a:br>
              <a:rPr lang="en-US" sz="2400" dirty="0">
                <a:solidFill>
                  <a:srgbClr val="EB4E4F"/>
                </a:solidFill>
                <a:latin typeface="Times New Roman" panose="02020603050405020304" pitchFamily="18" charset="0"/>
                <a:cs typeface="Times New Roman" panose="02020603050405020304" pitchFamily="18" charset="0"/>
              </a:rPr>
            </a:br>
            <a:r>
              <a:rPr lang="en-US" sz="2400" dirty="0">
                <a:solidFill>
                  <a:srgbClr val="EB4E4F"/>
                </a:solidFill>
                <a:latin typeface="Times New Roman" panose="02020603050405020304" pitchFamily="18" charset="0"/>
                <a:cs typeface="Times New Roman" panose="02020603050405020304" pitchFamily="18" charset="0"/>
              </a:rPr>
              <a:t>Mg</a:t>
            </a:r>
            <a:r>
              <a:rPr lang="en-US" sz="2400" baseline="30000" dirty="0">
                <a:solidFill>
                  <a:srgbClr val="EB4E4F"/>
                </a:solidFill>
                <a:latin typeface="Times New Roman" panose="02020603050405020304" pitchFamily="18" charset="0"/>
                <a:cs typeface="Times New Roman" panose="02020603050405020304" pitchFamily="18" charset="0"/>
              </a:rPr>
              <a:t>+2                    </a:t>
            </a:r>
            <a:r>
              <a:rPr lang="en-US" sz="2400" dirty="0">
                <a:solidFill>
                  <a:srgbClr val="5640FA"/>
                </a:solidFill>
                <a:latin typeface="Times New Roman" panose="02020603050405020304" pitchFamily="18" charset="0"/>
                <a:cs typeface="Times New Roman" panose="02020603050405020304" pitchFamily="18" charset="0"/>
              </a:rPr>
              <a:t>+3 cations</a:t>
            </a:r>
            <a:br>
              <a:rPr lang="en-US" sz="2400" dirty="0">
                <a:solidFill>
                  <a:srgbClr val="EB4E4F"/>
                </a:solidFill>
                <a:latin typeface="Times New Roman" panose="02020603050405020304" pitchFamily="18" charset="0"/>
                <a:cs typeface="Times New Roman" panose="02020603050405020304" pitchFamily="18" charset="0"/>
              </a:rPr>
            </a:br>
            <a:r>
              <a:rPr lang="en-US" sz="2400" dirty="0">
                <a:solidFill>
                  <a:srgbClr val="EB4E4F"/>
                </a:solidFill>
                <a:latin typeface="Times New Roman" panose="02020603050405020304" pitchFamily="18" charset="0"/>
                <a:cs typeface="Times New Roman" panose="02020603050405020304" pitchFamily="18" charset="0"/>
              </a:rPr>
              <a:t>Ca</a:t>
            </a:r>
            <a:r>
              <a:rPr lang="en-US" sz="2400" baseline="30000" dirty="0">
                <a:solidFill>
                  <a:srgbClr val="EB4E4F"/>
                </a:solidFill>
                <a:latin typeface="Times New Roman" panose="02020603050405020304" pitchFamily="18" charset="0"/>
                <a:cs typeface="Times New Roman" panose="02020603050405020304" pitchFamily="18" charset="0"/>
              </a:rPr>
              <a:t>+2                                 </a:t>
            </a:r>
            <a:r>
              <a:rPr lang="en-US" sz="2400" dirty="0">
                <a:solidFill>
                  <a:srgbClr val="5640FA"/>
                </a:solidFill>
                <a:latin typeface="Times New Roman" panose="02020603050405020304" pitchFamily="18" charset="0"/>
                <a:cs typeface="Times New Roman" panose="02020603050405020304" pitchFamily="18" charset="0"/>
              </a:rPr>
              <a:t>Al</a:t>
            </a:r>
            <a:r>
              <a:rPr lang="en-US" sz="2400" baseline="30000" dirty="0">
                <a:solidFill>
                  <a:srgbClr val="5640FA"/>
                </a:solidFill>
                <a:latin typeface="Times New Roman" panose="02020603050405020304" pitchFamily="18" charset="0"/>
                <a:cs typeface="Times New Roman" panose="02020603050405020304" pitchFamily="18" charset="0"/>
              </a:rPr>
              <a:t>+3</a:t>
            </a:r>
            <a:br>
              <a:rPr lang="en-US" sz="2400" dirty="0">
                <a:solidFill>
                  <a:srgbClr val="EB4E4F"/>
                </a:solidFill>
                <a:latin typeface="Times New Roman" panose="02020603050405020304" pitchFamily="18" charset="0"/>
                <a:cs typeface="Times New Roman" panose="02020603050405020304" pitchFamily="18" charset="0"/>
              </a:rPr>
            </a:br>
            <a:r>
              <a:rPr lang="en-US" sz="2400" dirty="0">
                <a:solidFill>
                  <a:srgbClr val="EB4E4F"/>
                </a:solidFill>
                <a:latin typeface="Times New Roman" panose="02020603050405020304" pitchFamily="18" charset="0"/>
                <a:cs typeface="Times New Roman" panose="02020603050405020304" pitchFamily="18" charset="0"/>
              </a:rPr>
              <a:t>Sr</a:t>
            </a:r>
            <a:r>
              <a:rPr lang="en-US" sz="2400" baseline="30000" dirty="0">
                <a:solidFill>
                  <a:srgbClr val="EB4E4F"/>
                </a:solidFill>
                <a:latin typeface="Times New Roman" panose="02020603050405020304" pitchFamily="18" charset="0"/>
                <a:cs typeface="Times New Roman" panose="02020603050405020304" pitchFamily="18" charset="0"/>
              </a:rPr>
              <a:t>+2</a:t>
            </a:r>
            <a:br>
              <a:rPr lang="en-US" sz="2400" dirty="0">
                <a:solidFill>
                  <a:srgbClr val="EB4E4F"/>
                </a:solidFill>
                <a:latin typeface="Times New Roman" panose="02020603050405020304" pitchFamily="18" charset="0"/>
                <a:cs typeface="Times New Roman" panose="02020603050405020304" pitchFamily="18" charset="0"/>
              </a:rPr>
            </a:br>
            <a:r>
              <a:rPr lang="en-US" sz="2400" dirty="0">
                <a:solidFill>
                  <a:srgbClr val="EB4E4F"/>
                </a:solidFill>
                <a:latin typeface="Times New Roman" panose="02020603050405020304" pitchFamily="18" charset="0"/>
                <a:cs typeface="Times New Roman" panose="02020603050405020304" pitchFamily="18" charset="0"/>
              </a:rPr>
              <a:t>Ba</a:t>
            </a:r>
            <a:r>
              <a:rPr lang="en-US" sz="2400" baseline="30000" dirty="0">
                <a:solidFill>
                  <a:srgbClr val="EB4E4F"/>
                </a:solidFill>
                <a:latin typeface="Times New Roman" panose="02020603050405020304" pitchFamily="18" charset="0"/>
                <a:cs typeface="Times New Roman" panose="02020603050405020304" pitchFamily="18" charset="0"/>
              </a:rPr>
              <a:t>+2</a:t>
            </a:r>
            <a:br>
              <a:rPr lang="en-US" sz="2400" dirty="0">
                <a:solidFill>
                  <a:srgbClr val="EB4E4F"/>
                </a:solidFill>
                <a:latin typeface="Times New Roman" panose="02020603050405020304" pitchFamily="18" charset="0"/>
                <a:cs typeface="Times New Roman" panose="02020603050405020304" pitchFamily="18" charset="0"/>
              </a:rPr>
            </a:br>
            <a:r>
              <a:rPr lang="en-US" sz="2400" dirty="0">
                <a:solidFill>
                  <a:srgbClr val="EB4E4F"/>
                </a:solidFill>
                <a:latin typeface="Times New Roman" panose="02020603050405020304" pitchFamily="18" charset="0"/>
                <a:cs typeface="Times New Roman" panose="02020603050405020304" pitchFamily="18" charset="0"/>
              </a:rPr>
              <a:t>Ra</a:t>
            </a:r>
            <a:r>
              <a:rPr lang="en-US" sz="2400" baseline="30000" dirty="0">
                <a:solidFill>
                  <a:srgbClr val="EB4E4F"/>
                </a:solidFill>
                <a:latin typeface="Times New Roman" panose="02020603050405020304" pitchFamily="18" charset="0"/>
                <a:cs typeface="Times New Roman" panose="02020603050405020304" pitchFamily="18" charset="0"/>
              </a:rPr>
              <a:t>+2</a:t>
            </a:r>
            <a:endParaRPr lang="en-US" sz="2400" dirty="0">
              <a:solidFill>
                <a:srgbClr val="EB4E4F"/>
              </a:solidFill>
              <a:latin typeface="Times New Roman" panose="02020603050405020304" pitchFamily="18" charset="0"/>
              <a:cs typeface="Times New Roman" panose="02020603050405020304" pitchFamily="18" charset="0"/>
            </a:endParaRPr>
          </a:p>
        </p:txBody>
      </p:sp>
      <p:sp>
        <p:nvSpPr>
          <p:cNvPr id="4" name="Arrow: Right 3">
            <a:extLst>
              <a:ext uri="{FF2B5EF4-FFF2-40B4-BE49-F238E27FC236}">
                <a16:creationId xmlns:a16="http://schemas.microsoft.com/office/drawing/2014/main" id="{4E591CED-1A4A-19CB-1727-196AA7D3E200}"/>
              </a:ext>
            </a:extLst>
          </p:cNvPr>
          <p:cNvSpPr/>
          <p:nvPr/>
        </p:nvSpPr>
        <p:spPr>
          <a:xfrm rot="1132639">
            <a:off x="955953" y="4642598"/>
            <a:ext cx="1742218" cy="559293"/>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5" name="Arrow: Right 4">
            <a:extLst>
              <a:ext uri="{FF2B5EF4-FFF2-40B4-BE49-F238E27FC236}">
                <a16:creationId xmlns:a16="http://schemas.microsoft.com/office/drawing/2014/main" id="{C2386794-2F58-B364-CE68-FB93BE8B52E0}"/>
              </a:ext>
            </a:extLst>
          </p:cNvPr>
          <p:cNvSpPr/>
          <p:nvPr/>
        </p:nvSpPr>
        <p:spPr>
          <a:xfrm rot="6801855">
            <a:off x="3106331" y="3785238"/>
            <a:ext cx="703483" cy="559293"/>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6" name="Arrow: Right 5">
            <a:extLst>
              <a:ext uri="{FF2B5EF4-FFF2-40B4-BE49-F238E27FC236}">
                <a16:creationId xmlns:a16="http://schemas.microsoft.com/office/drawing/2014/main" id="{568A3EC0-590C-4BDD-7A00-C45771FBE584}"/>
              </a:ext>
            </a:extLst>
          </p:cNvPr>
          <p:cNvSpPr/>
          <p:nvPr/>
        </p:nvSpPr>
        <p:spPr>
          <a:xfrm rot="3244537">
            <a:off x="5050159" y="3680392"/>
            <a:ext cx="2699264" cy="384378"/>
          </a:xfrm>
          <a:prstGeom prst="rightArrow">
            <a:avLst/>
          </a:prstGeom>
          <a:solidFill>
            <a:srgbClr val="5640FA"/>
          </a:solidFill>
          <a:ln>
            <a:solidFill>
              <a:srgbClr val="5640FA"/>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45F46504-673A-F38B-C5C0-89546C2A9ED3}"/>
              </a:ext>
            </a:extLst>
          </p:cNvPr>
          <p:cNvSpPr txBox="1"/>
          <p:nvPr/>
        </p:nvSpPr>
        <p:spPr>
          <a:xfrm>
            <a:off x="6656810" y="-29686"/>
            <a:ext cx="2424345" cy="3046988"/>
          </a:xfrm>
          <a:prstGeom prst="rect">
            <a:avLst/>
          </a:prstGeom>
          <a:noFill/>
        </p:spPr>
        <p:txBody>
          <a:bodyPr wrap="square" rtlCol="0">
            <a:spAutoFit/>
          </a:bodyPr>
          <a:lstStyle/>
          <a:p>
            <a:r>
              <a:rPr lang="en-US" sz="2400" dirty="0">
                <a:solidFill>
                  <a:srgbClr val="0070C0"/>
                </a:solidFill>
                <a:latin typeface="Times New Roman" panose="02020603050405020304" pitchFamily="18" charset="0"/>
                <a:cs typeface="Times New Roman" panose="02020603050405020304" pitchFamily="18" charset="0"/>
              </a:rPr>
              <a:t>Group 15 nonmetals </a:t>
            </a:r>
            <a:br>
              <a:rPr lang="en-US" sz="2400" dirty="0">
                <a:solidFill>
                  <a:srgbClr val="0070C0"/>
                </a:solidFill>
                <a:latin typeface="Times New Roman" panose="02020603050405020304" pitchFamily="18" charset="0"/>
                <a:cs typeface="Times New Roman" panose="02020603050405020304" pitchFamily="18" charset="0"/>
              </a:rPr>
            </a:br>
            <a:r>
              <a:rPr lang="en-US" sz="2400" dirty="0">
                <a:solidFill>
                  <a:srgbClr val="0070C0"/>
                </a:solidFill>
                <a:latin typeface="Times New Roman" panose="02020603050405020304" pitchFamily="18" charset="0"/>
                <a:cs typeface="Times New Roman" panose="02020603050405020304" pitchFamily="18" charset="0"/>
              </a:rPr>
              <a:t>all have five valence electrons, all make only</a:t>
            </a:r>
            <a:br>
              <a:rPr lang="en-US" sz="2400" dirty="0">
                <a:solidFill>
                  <a:srgbClr val="0070C0"/>
                </a:solidFill>
                <a:latin typeface="Times New Roman" panose="02020603050405020304" pitchFamily="18" charset="0"/>
                <a:cs typeface="Times New Roman" panose="02020603050405020304" pitchFamily="18" charset="0"/>
              </a:rPr>
            </a:br>
            <a:r>
              <a:rPr lang="en-US" sz="2400" dirty="0">
                <a:solidFill>
                  <a:srgbClr val="0070C0"/>
                </a:solidFill>
                <a:latin typeface="Times New Roman" panose="02020603050405020304" pitchFamily="18" charset="0"/>
                <a:cs typeface="Times New Roman" panose="02020603050405020304" pitchFamily="18" charset="0"/>
              </a:rPr>
              <a:t>–3 anions</a:t>
            </a:r>
          </a:p>
          <a:p>
            <a:endParaRPr lang="en-US" sz="2400" dirty="0">
              <a:solidFill>
                <a:srgbClr val="0070C0"/>
              </a:solidFill>
              <a:latin typeface="Times New Roman" panose="02020603050405020304" pitchFamily="18" charset="0"/>
              <a:cs typeface="Times New Roman" panose="02020603050405020304" pitchFamily="18" charset="0"/>
            </a:endParaRPr>
          </a:p>
          <a:p>
            <a:r>
              <a:rPr lang="en-US" sz="2400" dirty="0">
                <a:solidFill>
                  <a:srgbClr val="0070C0"/>
                </a:solidFill>
                <a:latin typeface="Times New Roman" panose="02020603050405020304" pitchFamily="18" charset="0"/>
                <a:cs typeface="Times New Roman" panose="02020603050405020304" pitchFamily="18" charset="0"/>
              </a:rPr>
              <a:t>N</a:t>
            </a:r>
            <a:r>
              <a:rPr lang="en-US" sz="2400" baseline="30000" dirty="0">
                <a:solidFill>
                  <a:srgbClr val="0070C0"/>
                </a:solidFill>
                <a:latin typeface="Times New Roman" panose="02020603050405020304" pitchFamily="18" charset="0"/>
                <a:cs typeface="Times New Roman" panose="02020603050405020304" pitchFamily="18" charset="0"/>
              </a:rPr>
              <a:t>-3    </a:t>
            </a:r>
            <a:r>
              <a:rPr lang="en-US" sz="2400" dirty="0">
                <a:solidFill>
                  <a:srgbClr val="0070C0"/>
                </a:solidFill>
                <a:latin typeface="Times New Roman" panose="02020603050405020304" pitchFamily="18" charset="0"/>
                <a:cs typeface="Times New Roman" panose="02020603050405020304" pitchFamily="18" charset="0"/>
              </a:rPr>
              <a:t>P</a:t>
            </a:r>
            <a:r>
              <a:rPr lang="en-US" sz="2400" baseline="30000" dirty="0">
                <a:solidFill>
                  <a:srgbClr val="0070C0"/>
                </a:solidFill>
                <a:latin typeface="Times New Roman" panose="02020603050405020304" pitchFamily="18" charset="0"/>
                <a:cs typeface="Times New Roman" panose="02020603050405020304" pitchFamily="18" charset="0"/>
              </a:rPr>
              <a:t>-3     </a:t>
            </a:r>
            <a:r>
              <a:rPr lang="en-US" sz="2400" dirty="0">
                <a:solidFill>
                  <a:srgbClr val="0070C0"/>
                </a:solidFill>
                <a:latin typeface="Times New Roman" panose="02020603050405020304" pitchFamily="18" charset="0"/>
                <a:cs typeface="Times New Roman" panose="02020603050405020304" pitchFamily="18" charset="0"/>
              </a:rPr>
              <a:t>As</a:t>
            </a:r>
            <a:r>
              <a:rPr lang="en-US" sz="2400" baseline="30000" dirty="0">
                <a:solidFill>
                  <a:srgbClr val="0070C0"/>
                </a:solidFill>
                <a:latin typeface="Times New Roman" panose="02020603050405020304" pitchFamily="18" charset="0"/>
                <a:cs typeface="Times New Roman" panose="02020603050405020304" pitchFamily="18" charset="0"/>
              </a:rPr>
              <a:t>-3</a:t>
            </a:r>
            <a:endParaRPr lang="en-US" sz="2400" dirty="0">
              <a:solidFill>
                <a:srgbClr val="0070C0"/>
              </a:solidFill>
              <a:latin typeface="Times New Roman" panose="02020603050405020304" pitchFamily="18" charset="0"/>
              <a:cs typeface="Times New Roman" panose="02020603050405020304" pitchFamily="18" charset="0"/>
            </a:endParaRPr>
          </a:p>
        </p:txBody>
      </p:sp>
      <p:sp>
        <p:nvSpPr>
          <p:cNvPr id="9" name="Arrow: Right 8">
            <a:extLst>
              <a:ext uri="{FF2B5EF4-FFF2-40B4-BE49-F238E27FC236}">
                <a16:creationId xmlns:a16="http://schemas.microsoft.com/office/drawing/2014/main" id="{0B3958E2-8A6C-EF7D-20DE-F90721C91FE9}"/>
              </a:ext>
            </a:extLst>
          </p:cNvPr>
          <p:cNvSpPr/>
          <p:nvPr/>
        </p:nvSpPr>
        <p:spPr>
          <a:xfrm rot="4118368">
            <a:off x="7210417" y="3438462"/>
            <a:ext cx="1349688" cy="559293"/>
          </a:xfrm>
          <a:prstGeom prst="rightArrow">
            <a:avLst/>
          </a:prstGeom>
          <a:solidFill>
            <a:srgbClr val="0070C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87199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eriodic Table">
            <a:extLst>
              <a:ext uri="{FF2B5EF4-FFF2-40B4-BE49-F238E27FC236}">
                <a16:creationId xmlns:a16="http://schemas.microsoft.com/office/drawing/2014/main" id="{FEE67D1B-B7FA-0758-3584-05C2574E363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976" b="34848"/>
          <a:stretch/>
        </p:blipFill>
        <p:spPr bwMode="auto">
          <a:xfrm>
            <a:off x="2353469" y="3367704"/>
            <a:ext cx="7261048" cy="349029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CC527812-18AB-2C1B-793C-F225C64573E0}"/>
              </a:ext>
            </a:extLst>
          </p:cNvPr>
          <p:cNvSpPr txBox="1"/>
          <p:nvPr/>
        </p:nvSpPr>
        <p:spPr>
          <a:xfrm>
            <a:off x="0" y="1553592"/>
            <a:ext cx="2505869" cy="4154984"/>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Group 1 Metals all have one valence electron, all make only +1 Cations</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Li</a:t>
            </a:r>
            <a:r>
              <a:rPr lang="en-US" sz="2400" baseline="30000" dirty="0">
                <a:latin typeface="Times New Roman" panose="02020603050405020304" pitchFamily="18" charset="0"/>
                <a:cs typeface="Times New Roman" panose="02020603050405020304" pitchFamily="18" charset="0"/>
              </a:rPr>
              <a:t>+1</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Na</a:t>
            </a:r>
            <a:r>
              <a:rPr lang="en-US" sz="2400" baseline="30000" dirty="0">
                <a:latin typeface="Times New Roman" panose="02020603050405020304" pitchFamily="18" charset="0"/>
                <a:cs typeface="Times New Roman" panose="02020603050405020304" pitchFamily="18" charset="0"/>
              </a:rPr>
              <a:t>+1</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K</a:t>
            </a:r>
            <a:r>
              <a:rPr lang="en-US" sz="2400" baseline="30000" dirty="0">
                <a:latin typeface="Times New Roman" panose="02020603050405020304" pitchFamily="18" charset="0"/>
                <a:cs typeface="Times New Roman" panose="02020603050405020304" pitchFamily="18" charset="0"/>
              </a:rPr>
              <a:t>+1</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Rb</a:t>
            </a:r>
            <a:r>
              <a:rPr lang="en-US" sz="2400" baseline="30000" dirty="0">
                <a:latin typeface="Times New Roman" panose="02020603050405020304" pitchFamily="18" charset="0"/>
                <a:cs typeface="Times New Roman" panose="02020603050405020304" pitchFamily="18" charset="0"/>
              </a:rPr>
              <a:t>+1</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Cs</a:t>
            </a:r>
            <a:r>
              <a:rPr lang="en-US" sz="2400" baseline="30000" dirty="0">
                <a:latin typeface="Times New Roman" panose="02020603050405020304" pitchFamily="18" charset="0"/>
                <a:cs typeface="Times New Roman" panose="02020603050405020304" pitchFamily="18" charset="0"/>
              </a:rPr>
              <a:t>+1</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Fr</a:t>
            </a:r>
            <a:r>
              <a:rPr lang="en-US" sz="2400" baseline="30000" dirty="0">
                <a:latin typeface="Times New Roman" panose="02020603050405020304" pitchFamily="18" charset="0"/>
                <a:cs typeface="Times New Roman" panose="02020603050405020304" pitchFamily="18" charset="0"/>
              </a:rPr>
              <a:t>+1</a:t>
            </a:r>
            <a:endParaRPr lang="en-US" sz="24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519BFB42-E5C3-2996-122D-2A8E53A7D876}"/>
              </a:ext>
            </a:extLst>
          </p:cNvPr>
          <p:cNvSpPr txBox="1"/>
          <p:nvPr/>
        </p:nvSpPr>
        <p:spPr>
          <a:xfrm>
            <a:off x="3222147" y="0"/>
            <a:ext cx="3274381" cy="3785652"/>
          </a:xfrm>
          <a:prstGeom prst="rect">
            <a:avLst/>
          </a:prstGeom>
          <a:noFill/>
        </p:spPr>
        <p:txBody>
          <a:bodyPr wrap="square" rtlCol="0">
            <a:spAutoFit/>
          </a:bodyPr>
          <a:lstStyle/>
          <a:p>
            <a:r>
              <a:rPr lang="en-US" sz="2400" dirty="0">
                <a:solidFill>
                  <a:srgbClr val="EB4E4F"/>
                </a:solidFill>
                <a:latin typeface="Times New Roman" panose="02020603050405020304" pitchFamily="18" charset="0"/>
                <a:cs typeface="Times New Roman" panose="02020603050405020304" pitchFamily="18" charset="0"/>
              </a:rPr>
              <a:t>Group 2 Metals all have two valence electrons, all make only +2 Cations</a:t>
            </a:r>
          </a:p>
          <a:p>
            <a:endParaRPr lang="en-US" sz="2400" dirty="0">
              <a:solidFill>
                <a:srgbClr val="EB4E4F"/>
              </a:solidFill>
              <a:latin typeface="Times New Roman" panose="02020603050405020304" pitchFamily="18" charset="0"/>
              <a:cs typeface="Times New Roman" panose="02020603050405020304" pitchFamily="18" charset="0"/>
            </a:endParaRPr>
          </a:p>
          <a:p>
            <a:r>
              <a:rPr lang="en-US" sz="2400" dirty="0">
                <a:solidFill>
                  <a:srgbClr val="EB4E4F"/>
                </a:solidFill>
                <a:latin typeface="Times New Roman" panose="02020603050405020304" pitchFamily="18" charset="0"/>
                <a:cs typeface="Times New Roman" panose="02020603050405020304" pitchFamily="18" charset="0"/>
              </a:rPr>
              <a:t>Be</a:t>
            </a:r>
            <a:r>
              <a:rPr lang="en-US" sz="2400" baseline="30000" dirty="0">
                <a:solidFill>
                  <a:srgbClr val="EB4E4F"/>
                </a:solidFill>
                <a:latin typeface="Times New Roman" panose="02020603050405020304" pitchFamily="18" charset="0"/>
                <a:cs typeface="Times New Roman" panose="02020603050405020304" pitchFamily="18" charset="0"/>
              </a:rPr>
              <a:t>+2               </a:t>
            </a:r>
            <a:r>
              <a:rPr lang="en-US" sz="2400" dirty="0">
                <a:solidFill>
                  <a:srgbClr val="5640FA"/>
                </a:solidFill>
                <a:latin typeface="Times New Roman" panose="02020603050405020304" pitchFamily="18" charset="0"/>
                <a:cs typeface="Times New Roman" panose="02020603050405020304" pitchFamily="18" charset="0"/>
              </a:rPr>
              <a:t>Al only makes</a:t>
            </a:r>
            <a:br>
              <a:rPr lang="en-US" sz="2400" dirty="0">
                <a:solidFill>
                  <a:srgbClr val="EB4E4F"/>
                </a:solidFill>
                <a:latin typeface="Times New Roman" panose="02020603050405020304" pitchFamily="18" charset="0"/>
                <a:cs typeface="Times New Roman" panose="02020603050405020304" pitchFamily="18" charset="0"/>
              </a:rPr>
            </a:br>
            <a:r>
              <a:rPr lang="en-US" sz="2400" dirty="0">
                <a:solidFill>
                  <a:srgbClr val="EB4E4F"/>
                </a:solidFill>
                <a:latin typeface="Times New Roman" panose="02020603050405020304" pitchFamily="18" charset="0"/>
                <a:cs typeface="Times New Roman" panose="02020603050405020304" pitchFamily="18" charset="0"/>
              </a:rPr>
              <a:t>Mg</a:t>
            </a:r>
            <a:r>
              <a:rPr lang="en-US" sz="2400" baseline="30000" dirty="0">
                <a:solidFill>
                  <a:srgbClr val="EB4E4F"/>
                </a:solidFill>
                <a:latin typeface="Times New Roman" panose="02020603050405020304" pitchFamily="18" charset="0"/>
                <a:cs typeface="Times New Roman" panose="02020603050405020304" pitchFamily="18" charset="0"/>
              </a:rPr>
              <a:t>+2                    </a:t>
            </a:r>
            <a:r>
              <a:rPr lang="en-US" sz="2400" dirty="0">
                <a:solidFill>
                  <a:srgbClr val="5640FA"/>
                </a:solidFill>
                <a:latin typeface="Times New Roman" panose="02020603050405020304" pitchFamily="18" charset="0"/>
                <a:cs typeface="Times New Roman" panose="02020603050405020304" pitchFamily="18" charset="0"/>
              </a:rPr>
              <a:t>+3 cations</a:t>
            </a:r>
            <a:br>
              <a:rPr lang="en-US" sz="2400" dirty="0">
                <a:solidFill>
                  <a:srgbClr val="EB4E4F"/>
                </a:solidFill>
                <a:latin typeface="Times New Roman" panose="02020603050405020304" pitchFamily="18" charset="0"/>
                <a:cs typeface="Times New Roman" panose="02020603050405020304" pitchFamily="18" charset="0"/>
              </a:rPr>
            </a:br>
            <a:r>
              <a:rPr lang="en-US" sz="2400" dirty="0">
                <a:solidFill>
                  <a:srgbClr val="EB4E4F"/>
                </a:solidFill>
                <a:latin typeface="Times New Roman" panose="02020603050405020304" pitchFamily="18" charset="0"/>
                <a:cs typeface="Times New Roman" panose="02020603050405020304" pitchFamily="18" charset="0"/>
              </a:rPr>
              <a:t>Ca</a:t>
            </a:r>
            <a:r>
              <a:rPr lang="en-US" sz="2400" baseline="30000" dirty="0">
                <a:solidFill>
                  <a:srgbClr val="EB4E4F"/>
                </a:solidFill>
                <a:latin typeface="Times New Roman" panose="02020603050405020304" pitchFamily="18" charset="0"/>
                <a:cs typeface="Times New Roman" panose="02020603050405020304" pitchFamily="18" charset="0"/>
              </a:rPr>
              <a:t>+2                                 </a:t>
            </a:r>
            <a:r>
              <a:rPr lang="en-US" sz="2400" dirty="0">
                <a:solidFill>
                  <a:srgbClr val="5640FA"/>
                </a:solidFill>
                <a:latin typeface="Times New Roman" panose="02020603050405020304" pitchFamily="18" charset="0"/>
                <a:cs typeface="Times New Roman" panose="02020603050405020304" pitchFamily="18" charset="0"/>
              </a:rPr>
              <a:t>Al</a:t>
            </a:r>
            <a:r>
              <a:rPr lang="en-US" sz="2400" baseline="30000" dirty="0">
                <a:solidFill>
                  <a:srgbClr val="5640FA"/>
                </a:solidFill>
                <a:latin typeface="Times New Roman" panose="02020603050405020304" pitchFamily="18" charset="0"/>
                <a:cs typeface="Times New Roman" panose="02020603050405020304" pitchFamily="18" charset="0"/>
              </a:rPr>
              <a:t>+3</a:t>
            </a:r>
            <a:br>
              <a:rPr lang="en-US" sz="2400" dirty="0">
                <a:solidFill>
                  <a:srgbClr val="EB4E4F"/>
                </a:solidFill>
                <a:latin typeface="Times New Roman" panose="02020603050405020304" pitchFamily="18" charset="0"/>
                <a:cs typeface="Times New Roman" panose="02020603050405020304" pitchFamily="18" charset="0"/>
              </a:rPr>
            </a:br>
            <a:r>
              <a:rPr lang="en-US" sz="2400" dirty="0">
                <a:solidFill>
                  <a:srgbClr val="EB4E4F"/>
                </a:solidFill>
                <a:latin typeface="Times New Roman" panose="02020603050405020304" pitchFamily="18" charset="0"/>
                <a:cs typeface="Times New Roman" panose="02020603050405020304" pitchFamily="18" charset="0"/>
              </a:rPr>
              <a:t>Sr</a:t>
            </a:r>
            <a:r>
              <a:rPr lang="en-US" sz="2400" baseline="30000" dirty="0">
                <a:solidFill>
                  <a:srgbClr val="EB4E4F"/>
                </a:solidFill>
                <a:latin typeface="Times New Roman" panose="02020603050405020304" pitchFamily="18" charset="0"/>
                <a:cs typeface="Times New Roman" panose="02020603050405020304" pitchFamily="18" charset="0"/>
              </a:rPr>
              <a:t>+2</a:t>
            </a:r>
            <a:br>
              <a:rPr lang="en-US" sz="2400" dirty="0">
                <a:solidFill>
                  <a:srgbClr val="EB4E4F"/>
                </a:solidFill>
                <a:latin typeface="Times New Roman" panose="02020603050405020304" pitchFamily="18" charset="0"/>
                <a:cs typeface="Times New Roman" panose="02020603050405020304" pitchFamily="18" charset="0"/>
              </a:rPr>
            </a:br>
            <a:r>
              <a:rPr lang="en-US" sz="2400" dirty="0">
                <a:solidFill>
                  <a:srgbClr val="EB4E4F"/>
                </a:solidFill>
                <a:latin typeface="Times New Roman" panose="02020603050405020304" pitchFamily="18" charset="0"/>
                <a:cs typeface="Times New Roman" panose="02020603050405020304" pitchFamily="18" charset="0"/>
              </a:rPr>
              <a:t>Ba</a:t>
            </a:r>
            <a:r>
              <a:rPr lang="en-US" sz="2400" baseline="30000" dirty="0">
                <a:solidFill>
                  <a:srgbClr val="EB4E4F"/>
                </a:solidFill>
                <a:latin typeface="Times New Roman" panose="02020603050405020304" pitchFamily="18" charset="0"/>
                <a:cs typeface="Times New Roman" panose="02020603050405020304" pitchFamily="18" charset="0"/>
              </a:rPr>
              <a:t>+2</a:t>
            </a:r>
            <a:br>
              <a:rPr lang="en-US" sz="2400" dirty="0">
                <a:solidFill>
                  <a:srgbClr val="EB4E4F"/>
                </a:solidFill>
                <a:latin typeface="Times New Roman" panose="02020603050405020304" pitchFamily="18" charset="0"/>
                <a:cs typeface="Times New Roman" panose="02020603050405020304" pitchFamily="18" charset="0"/>
              </a:rPr>
            </a:br>
            <a:r>
              <a:rPr lang="en-US" sz="2400" dirty="0">
                <a:solidFill>
                  <a:srgbClr val="EB4E4F"/>
                </a:solidFill>
                <a:latin typeface="Times New Roman" panose="02020603050405020304" pitchFamily="18" charset="0"/>
                <a:cs typeface="Times New Roman" panose="02020603050405020304" pitchFamily="18" charset="0"/>
              </a:rPr>
              <a:t>Ra</a:t>
            </a:r>
            <a:r>
              <a:rPr lang="en-US" sz="2400" baseline="30000" dirty="0">
                <a:solidFill>
                  <a:srgbClr val="EB4E4F"/>
                </a:solidFill>
                <a:latin typeface="Times New Roman" panose="02020603050405020304" pitchFamily="18" charset="0"/>
                <a:cs typeface="Times New Roman" panose="02020603050405020304" pitchFamily="18" charset="0"/>
              </a:rPr>
              <a:t>+2</a:t>
            </a:r>
            <a:endParaRPr lang="en-US" sz="2400" dirty="0">
              <a:solidFill>
                <a:srgbClr val="EB4E4F"/>
              </a:solidFill>
              <a:latin typeface="Times New Roman" panose="02020603050405020304" pitchFamily="18" charset="0"/>
              <a:cs typeface="Times New Roman" panose="02020603050405020304" pitchFamily="18" charset="0"/>
            </a:endParaRPr>
          </a:p>
        </p:txBody>
      </p:sp>
      <p:sp>
        <p:nvSpPr>
          <p:cNvPr id="4" name="Arrow: Right 3">
            <a:extLst>
              <a:ext uri="{FF2B5EF4-FFF2-40B4-BE49-F238E27FC236}">
                <a16:creationId xmlns:a16="http://schemas.microsoft.com/office/drawing/2014/main" id="{4E591CED-1A4A-19CB-1727-196AA7D3E200}"/>
              </a:ext>
            </a:extLst>
          </p:cNvPr>
          <p:cNvSpPr/>
          <p:nvPr/>
        </p:nvSpPr>
        <p:spPr>
          <a:xfrm rot="1132639">
            <a:off x="955953" y="4642598"/>
            <a:ext cx="1742218" cy="559293"/>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5" name="Arrow: Right 4">
            <a:extLst>
              <a:ext uri="{FF2B5EF4-FFF2-40B4-BE49-F238E27FC236}">
                <a16:creationId xmlns:a16="http://schemas.microsoft.com/office/drawing/2014/main" id="{C2386794-2F58-B364-CE68-FB93BE8B52E0}"/>
              </a:ext>
            </a:extLst>
          </p:cNvPr>
          <p:cNvSpPr/>
          <p:nvPr/>
        </p:nvSpPr>
        <p:spPr>
          <a:xfrm rot="6801855">
            <a:off x="3106331" y="3785238"/>
            <a:ext cx="703483" cy="559293"/>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6" name="Arrow: Right 5">
            <a:extLst>
              <a:ext uri="{FF2B5EF4-FFF2-40B4-BE49-F238E27FC236}">
                <a16:creationId xmlns:a16="http://schemas.microsoft.com/office/drawing/2014/main" id="{568A3EC0-590C-4BDD-7A00-C45771FBE584}"/>
              </a:ext>
            </a:extLst>
          </p:cNvPr>
          <p:cNvSpPr/>
          <p:nvPr/>
        </p:nvSpPr>
        <p:spPr>
          <a:xfrm rot="3244537">
            <a:off x="5050159" y="3680392"/>
            <a:ext cx="2699264" cy="384378"/>
          </a:xfrm>
          <a:prstGeom prst="rightArrow">
            <a:avLst/>
          </a:prstGeom>
          <a:solidFill>
            <a:srgbClr val="5640FA"/>
          </a:solidFill>
          <a:ln>
            <a:solidFill>
              <a:srgbClr val="5640FA"/>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45F46504-673A-F38B-C5C0-89546C2A9ED3}"/>
              </a:ext>
            </a:extLst>
          </p:cNvPr>
          <p:cNvSpPr txBox="1"/>
          <p:nvPr/>
        </p:nvSpPr>
        <p:spPr>
          <a:xfrm>
            <a:off x="6656810" y="-29686"/>
            <a:ext cx="2424345" cy="3046988"/>
          </a:xfrm>
          <a:prstGeom prst="rect">
            <a:avLst/>
          </a:prstGeom>
          <a:noFill/>
        </p:spPr>
        <p:txBody>
          <a:bodyPr wrap="square" rtlCol="0">
            <a:spAutoFit/>
          </a:bodyPr>
          <a:lstStyle/>
          <a:p>
            <a:r>
              <a:rPr lang="en-US" sz="2400" dirty="0">
                <a:solidFill>
                  <a:srgbClr val="0070C0"/>
                </a:solidFill>
                <a:latin typeface="Times New Roman" panose="02020603050405020304" pitchFamily="18" charset="0"/>
                <a:cs typeface="Times New Roman" panose="02020603050405020304" pitchFamily="18" charset="0"/>
              </a:rPr>
              <a:t>Group 15 nonmetals </a:t>
            </a:r>
            <a:br>
              <a:rPr lang="en-US" sz="2400" dirty="0">
                <a:solidFill>
                  <a:srgbClr val="0070C0"/>
                </a:solidFill>
                <a:latin typeface="Times New Roman" panose="02020603050405020304" pitchFamily="18" charset="0"/>
                <a:cs typeface="Times New Roman" panose="02020603050405020304" pitchFamily="18" charset="0"/>
              </a:rPr>
            </a:br>
            <a:r>
              <a:rPr lang="en-US" sz="2400" dirty="0">
                <a:solidFill>
                  <a:srgbClr val="0070C0"/>
                </a:solidFill>
                <a:latin typeface="Times New Roman" panose="02020603050405020304" pitchFamily="18" charset="0"/>
                <a:cs typeface="Times New Roman" panose="02020603050405020304" pitchFamily="18" charset="0"/>
              </a:rPr>
              <a:t>all have five valence electrons, all make only</a:t>
            </a:r>
            <a:br>
              <a:rPr lang="en-US" sz="2400" dirty="0">
                <a:solidFill>
                  <a:srgbClr val="0070C0"/>
                </a:solidFill>
                <a:latin typeface="Times New Roman" panose="02020603050405020304" pitchFamily="18" charset="0"/>
                <a:cs typeface="Times New Roman" panose="02020603050405020304" pitchFamily="18" charset="0"/>
              </a:rPr>
            </a:br>
            <a:r>
              <a:rPr lang="en-US" sz="2400" dirty="0">
                <a:solidFill>
                  <a:srgbClr val="0070C0"/>
                </a:solidFill>
                <a:latin typeface="Times New Roman" panose="02020603050405020304" pitchFamily="18" charset="0"/>
                <a:cs typeface="Times New Roman" panose="02020603050405020304" pitchFamily="18" charset="0"/>
              </a:rPr>
              <a:t>–3 anions</a:t>
            </a:r>
          </a:p>
          <a:p>
            <a:endParaRPr lang="en-US" sz="2400" dirty="0">
              <a:solidFill>
                <a:srgbClr val="0070C0"/>
              </a:solidFill>
              <a:latin typeface="Times New Roman" panose="02020603050405020304" pitchFamily="18" charset="0"/>
              <a:cs typeface="Times New Roman" panose="02020603050405020304" pitchFamily="18" charset="0"/>
            </a:endParaRPr>
          </a:p>
          <a:p>
            <a:r>
              <a:rPr lang="en-US" sz="2400" dirty="0">
                <a:solidFill>
                  <a:srgbClr val="0070C0"/>
                </a:solidFill>
                <a:latin typeface="Times New Roman" panose="02020603050405020304" pitchFamily="18" charset="0"/>
                <a:cs typeface="Times New Roman" panose="02020603050405020304" pitchFamily="18" charset="0"/>
              </a:rPr>
              <a:t>N</a:t>
            </a:r>
            <a:r>
              <a:rPr lang="en-US" sz="2400" baseline="30000" dirty="0">
                <a:solidFill>
                  <a:srgbClr val="0070C0"/>
                </a:solidFill>
                <a:latin typeface="Times New Roman" panose="02020603050405020304" pitchFamily="18" charset="0"/>
                <a:cs typeface="Times New Roman" panose="02020603050405020304" pitchFamily="18" charset="0"/>
              </a:rPr>
              <a:t>-3    </a:t>
            </a:r>
            <a:r>
              <a:rPr lang="en-US" sz="2400" dirty="0">
                <a:solidFill>
                  <a:srgbClr val="0070C0"/>
                </a:solidFill>
                <a:latin typeface="Times New Roman" panose="02020603050405020304" pitchFamily="18" charset="0"/>
                <a:cs typeface="Times New Roman" panose="02020603050405020304" pitchFamily="18" charset="0"/>
              </a:rPr>
              <a:t>P</a:t>
            </a:r>
            <a:r>
              <a:rPr lang="en-US" sz="2400" baseline="30000" dirty="0">
                <a:solidFill>
                  <a:srgbClr val="0070C0"/>
                </a:solidFill>
                <a:latin typeface="Times New Roman" panose="02020603050405020304" pitchFamily="18" charset="0"/>
                <a:cs typeface="Times New Roman" panose="02020603050405020304" pitchFamily="18" charset="0"/>
              </a:rPr>
              <a:t>-3     </a:t>
            </a:r>
            <a:r>
              <a:rPr lang="en-US" sz="2400" dirty="0">
                <a:solidFill>
                  <a:srgbClr val="0070C0"/>
                </a:solidFill>
                <a:latin typeface="Times New Roman" panose="02020603050405020304" pitchFamily="18" charset="0"/>
                <a:cs typeface="Times New Roman" panose="02020603050405020304" pitchFamily="18" charset="0"/>
              </a:rPr>
              <a:t>As</a:t>
            </a:r>
            <a:r>
              <a:rPr lang="en-US" sz="2400" baseline="30000" dirty="0">
                <a:solidFill>
                  <a:srgbClr val="0070C0"/>
                </a:solidFill>
                <a:latin typeface="Times New Roman" panose="02020603050405020304" pitchFamily="18" charset="0"/>
                <a:cs typeface="Times New Roman" panose="02020603050405020304" pitchFamily="18" charset="0"/>
              </a:rPr>
              <a:t>-3</a:t>
            </a:r>
            <a:endParaRPr lang="en-US" sz="2400" dirty="0">
              <a:solidFill>
                <a:srgbClr val="0070C0"/>
              </a:solidFill>
              <a:latin typeface="Times New Roman" panose="02020603050405020304" pitchFamily="18" charset="0"/>
              <a:cs typeface="Times New Roman" panose="02020603050405020304" pitchFamily="18" charset="0"/>
            </a:endParaRPr>
          </a:p>
        </p:txBody>
      </p:sp>
      <p:sp>
        <p:nvSpPr>
          <p:cNvPr id="9" name="Arrow: Right 8">
            <a:extLst>
              <a:ext uri="{FF2B5EF4-FFF2-40B4-BE49-F238E27FC236}">
                <a16:creationId xmlns:a16="http://schemas.microsoft.com/office/drawing/2014/main" id="{0B3958E2-8A6C-EF7D-20DE-F90721C91FE9}"/>
              </a:ext>
            </a:extLst>
          </p:cNvPr>
          <p:cNvSpPr/>
          <p:nvPr/>
        </p:nvSpPr>
        <p:spPr>
          <a:xfrm rot="4118368">
            <a:off x="7210417" y="3438462"/>
            <a:ext cx="1349688" cy="559293"/>
          </a:xfrm>
          <a:prstGeom prst="rightArrow">
            <a:avLst/>
          </a:prstGeom>
          <a:solidFill>
            <a:srgbClr val="0070C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A1758844-C00C-A8AB-0387-521E1864A6DB}"/>
              </a:ext>
            </a:extLst>
          </p:cNvPr>
          <p:cNvSpPr txBox="1"/>
          <p:nvPr/>
        </p:nvSpPr>
        <p:spPr>
          <a:xfrm>
            <a:off x="8945301" y="0"/>
            <a:ext cx="2584628" cy="2677656"/>
          </a:xfrm>
          <a:prstGeom prst="rect">
            <a:avLst/>
          </a:prstGeom>
          <a:noFill/>
        </p:spPr>
        <p:txBody>
          <a:bodyPr wrap="square" rtlCol="0">
            <a:spAutoFit/>
          </a:bodyPr>
          <a:lstStyle/>
          <a:p>
            <a:r>
              <a:rPr lang="en-US" sz="2400" dirty="0">
                <a:solidFill>
                  <a:srgbClr val="008000"/>
                </a:solidFill>
                <a:latin typeface="Times New Roman" panose="02020603050405020304" pitchFamily="18" charset="0"/>
                <a:cs typeface="Times New Roman" panose="02020603050405020304" pitchFamily="18" charset="0"/>
              </a:rPr>
              <a:t>Group 16 nonmetals </a:t>
            </a:r>
            <a:br>
              <a:rPr lang="en-US" sz="2400" dirty="0">
                <a:solidFill>
                  <a:srgbClr val="008000"/>
                </a:solidFill>
                <a:latin typeface="Times New Roman" panose="02020603050405020304" pitchFamily="18" charset="0"/>
                <a:cs typeface="Times New Roman" panose="02020603050405020304" pitchFamily="18" charset="0"/>
              </a:rPr>
            </a:br>
            <a:r>
              <a:rPr lang="en-US" sz="2400" dirty="0">
                <a:solidFill>
                  <a:srgbClr val="008000"/>
                </a:solidFill>
                <a:latin typeface="Times New Roman" panose="02020603050405020304" pitchFamily="18" charset="0"/>
                <a:cs typeface="Times New Roman" panose="02020603050405020304" pitchFamily="18" charset="0"/>
              </a:rPr>
              <a:t>all have six valence electrons, all make only –2 anions</a:t>
            </a:r>
          </a:p>
          <a:p>
            <a:endParaRPr lang="en-US" sz="2400" dirty="0">
              <a:solidFill>
                <a:srgbClr val="008000"/>
              </a:solidFill>
              <a:latin typeface="Times New Roman" panose="02020603050405020304" pitchFamily="18" charset="0"/>
              <a:cs typeface="Times New Roman" panose="02020603050405020304" pitchFamily="18" charset="0"/>
            </a:endParaRPr>
          </a:p>
          <a:p>
            <a:r>
              <a:rPr lang="en-US" sz="2400" dirty="0">
                <a:solidFill>
                  <a:srgbClr val="008000"/>
                </a:solidFill>
                <a:latin typeface="Times New Roman" panose="02020603050405020304" pitchFamily="18" charset="0"/>
                <a:cs typeface="Times New Roman" panose="02020603050405020304" pitchFamily="18" charset="0"/>
              </a:rPr>
              <a:t>O</a:t>
            </a:r>
            <a:r>
              <a:rPr lang="en-US" sz="2400" baseline="30000" dirty="0">
                <a:solidFill>
                  <a:srgbClr val="008000"/>
                </a:solidFill>
                <a:latin typeface="Times New Roman" panose="02020603050405020304" pitchFamily="18" charset="0"/>
                <a:cs typeface="Times New Roman" panose="02020603050405020304" pitchFamily="18" charset="0"/>
              </a:rPr>
              <a:t>-2     </a:t>
            </a:r>
            <a:r>
              <a:rPr lang="en-US" sz="2400" dirty="0">
                <a:solidFill>
                  <a:srgbClr val="008000"/>
                </a:solidFill>
                <a:latin typeface="Times New Roman" panose="02020603050405020304" pitchFamily="18" charset="0"/>
                <a:cs typeface="Times New Roman" panose="02020603050405020304" pitchFamily="18" charset="0"/>
              </a:rPr>
              <a:t>S</a:t>
            </a:r>
            <a:r>
              <a:rPr lang="en-US" sz="2400" baseline="30000" dirty="0">
                <a:solidFill>
                  <a:srgbClr val="008000"/>
                </a:solidFill>
                <a:latin typeface="Times New Roman" panose="02020603050405020304" pitchFamily="18" charset="0"/>
                <a:cs typeface="Times New Roman" panose="02020603050405020304" pitchFamily="18" charset="0"/>
              </a:rPr>
              <a:t>-3     </a:t>
            </a:r>
            <a:r>
              <a:rPr lang="en-US" sz="2400" dirty="0">
                <a:solidFill>
                  <a:srgbClr val="008000"/>
                </a:solidFill>
                <a:latin typeface="Times New Roman" panose="02020603050405020304" pitchFamily="18" charset="0"/>
                <a:cs typeface="Times New Roman" panose="02020603050405020304" pitchFamily="18" charset="0"/>
              </a:rPr>
              <a:t>Se</a:t>
            </a:r>
            <a:r>
              <a:rPr lang="en-US" sz="2400" baseline="30000" dirty="0">
                <a:solidFill>
                  <a:srgbClr val="008000"/>
                </a:solidFill>
                <a:latin typeface="Times New Roman" panose="02020603050405020304" pitchFamily="18" charset="0"/>
                <a:cs typeface="Times New Roman" panose="02020603050405020304" pitchFamily="18" charset="0"/>
              </a:rPr>
              <a:t>-3   </a:t>
            </a:r>
            <a:r>
              <a:rPr lang="en-US" sz="2400" dirty="0">
                <a:solidFill>
                  <a:srgbClr val="008000"/>
                </a:solidFill>
                <a:latin typeface="Times New Roman" panose="02020603050405020304" pitchFamily="18" charset="0"/>
                <a:cs typeface="Times New Roman" panose="02020603050405020304" pitchFamily="18" charset="0"/>
              </a:rPr>
              <a:t>Te</a:t>
            </a:r>
            <a:r>
              <a:rPr lang="en-US" sz="2400" baseline="30000" dirty="0">
                <a:solidFill>
                  <a:srgbClr val="008000"/>
                </a:solidFill>
                <a:latin typeface="Times New Roman" panose="02020603050405020304" pitchFamily="18" charset="0"/>
                <a:cs typeface="Times New Roman" panose="02020603050405020304" pitchFamily="18" charset="0"/>
              </a:rPr>
              <a:t>-3</a:t>
            </a:r>
            <a:endParaRPr lang="en-US" sz="2400" dirty="0">
              <a:solidFill>
                <a:srgbClr val="008000"/>
              </a:solidFill>
              <a:latin typeface="Times New Roman" panose="02020603050405020304" pitchFamily="18" charset="0"/>
              <a:cs typeface="Times New Roman" panose="02020603050405020304" pitchFamily="18" charset="0"/>
            </a:endParaRPr>
          </a:p>
        </p:txBody>
      </p:sp>
      <p:sp>
        <p:nvSpPr>
          <p:cNvPr id="10" name="Arrow: Right 9">
            <a:extLst>
              <a:ext uri="{FF2B5EF4-FFF2-40B4-BE49-F238E27FC236}">
                <a16:creationId xmlns:a16="http://schemas.microsoft.com/office/drawing/2014/main" id="{22AC9F44-50B4-4B11-61A2-0C250A8DF45B}"/>
              </a:ext>
            </a:extLst>
          </p:cNvPr>
          <p:cNvSpPr/>
          <p:nvPr/>
        </p:nvSpPr>
        <p:spPr>
          <a:xfrm rot="6939542">
            <a:off x="8179593" y="3185204"/>
            <a:ext cx="1749612" cy="559293"/>
          </a:xfrm>
          <a:prstGeom prst="rightArrow">
            <a:avLst/>
          </a:prstGeom>
          <a:solidFill>
            <a:srgbClr val="0080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89779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eriodic Table">
            <a:extLst>
              <a:ext uri="{FF2B5EF4-FFF2-40B4-BE49-F238E27FC236}">
                <a16:creationId xmlns:a16="http://schemas.microsoft.com/office/drawing/2014/main" id="{FEE67D1B-B7FA-0758-3584-05C2574E363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976" b="34848"/>
          <a:stretch/>
        </p:blipFill>
        <p:spPr bwMode="auto">
          <a:xfrm>
            <a:off x="2353469" y="3367704"/>
            <a:ext cx="7261048" cy="349029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CC527812-18AB-2C1B-793C-F225C64573E0}"/>
              </a:ext>
            </a:extLst>
          </p:cNvPr>
          <p:cNvSpPr txBox="1"/>
          <p:nvPr/>
        </p:nvSpPr>
        <p:spPr>
          <a:xfrm>
            <a:off x="0" y="1553592"/>
            <a:ext cx="2505869" cy="4154984"/>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Group 1 Metals all have one valence electron, all make only +1 Cations</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Li</a:t>
            </a:r>
            <a:r>
              <a:rPr lang="en-US" sz="2400" baseline="30000" dirty="0">
                <a:latin typeface="Times New Roman" panose="02020603050405020304" pitchFamily="18" charset="0"/>
                <a:cs typeface="Times New Roman" panose="02020603050405020304" pitchFamily="18" charset="0"/>
              </a:rPr>
              <a:t>+1</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Na</a:t>
            </a:r>
            <a:r>
              <a:rPr lang="en-US" sz="2400" baseline="30000" dirty="0">
                <a:latin typeface="Times New Roman" panose="02020603050405020304" pitchFamily="18" charset="0"/>
                <a:cs typeface="Times New Roman" panose="02020603050405020304" pitchFamily="18" charset="0"/>
              </a:rPr>
              <a:t>+1</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K</a:t>
            </a:r>
            <a:r>
              <a:rPr lang="en-US" sz="2400" baseline="30000" dirty="0">
                <a:latin typeface="Times New Roman" panose="02020603050405020304" pitchFamily="18" charset="0"/>
                <a:cs typeface="Times New Roman" panose="02020603050405020304" pitchFamily="18" charset="0"/>
              </a:rPr>
              <a:t>+1</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Rb</a:t>
            </a:r>
            <a:r>
              <a:rPr lang="en-US" sz="2400" baseline="30000" dirty="0">
                <a:latin typeface="Times New Roman" panose="02020603050405020304" pitchFamily="18" charset="0"/>
                <a:cs typeface="Times New Roman" panose="02020603050405020304" pitchFamily="18" charset="0"/>
              </a:rPr>
              <a:t>+1</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Cs</a:t>
            </a:r>
            <a:r>
              <a:rPr lang="en-US" sz="2400" baseline="30000" dirty="0">
                <a:latin typeface="Times New Roman" panose="02020603050405020304" pitchFamily="18" charset="0"/>
                <a:cs typeface="Times New Roman" panose="02020603050405020304" pitchFamily="18" charset="0"/>
              </a:rPr>
              <a:t>+1</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Fr</a:t>
            </a:r>
            <a:r>
              <a:rPr lang="en-US" sz="2400" baseline="30000" dirty="0">
                <a:latin typeface="Times New Roman" panose="02020603050405020304" pitchFamily="18" charset="0"/>
                <a:cs typeface="Times New Roman" panose="02020603050405020304" pitchFamily="18" charset="0"/>
              </a:rPr>
              <a:t>+1</a:t>
            </a:r>
            <a:endParaRPr lang="en-US" sz="24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519BFB42-E5C3-2996-122D-2A8E53A7D876}"/>
              </a:ext>
            </a:extLst>
          </p:cNvPr>
          <p:cNvSpPr txBox="1"/>
          <p:nvPr/>
        </p:nvSpPr>
        <p:spPr>
          <a:xfrm>
            <a:off x="3222147" y="0"/>
            <a:ext cx="3274381" cy="3785652"/>
          </a:xfrm>
          <a:prstGeom prst="rect">
            <a:avLst/>
          </a:prstGeom>
          <a:noFill/>
        </p:spPr>
        <p:txBody>
          <a:bodyPr wrap="square" rtlCol="0">
            <a:spAutoFit/>
          </a:bodyPr>
          <a:lstStyle/>
          <a:p>
            <a:r>
              <a:rPr lang="en-US" sz="2400" dirty="0">
                <a:solidFill>
                  <a:srgbClr val="EB4E4F"/>
                </a:solidFill>
                <a:latin typeface="Times New Roman" panose="02020603050405020304" pitchFamily="18" charset="0"/>
                <a:cs typeface="Times New Roman" panose="02020603050405020304" pitchFamily="18" charset="0"/>
              </a:rPr>
              <a:t>Group 2 Metals all have two valence electrons, all make only +2 Cations</a:t>
            </a:r>
          </a:p>
          <a:p>
            <a:endParaRPr lang="en-US" sz="2400" dirty="0">
              <a:solidFill>
                <a:srgbClr val="EB4E4F"/>
              </a:solidFill>
              <a:latin typeface="Times New Roman" panose="02020603050405020304" pitchFamily="18" charset="0"/>
              <a:cs typeface="Times New Roman" panose="02020603050405020304" pitchFamily="18" charset="0"/>
            </a:endParaRPr>
          </a:p>
          <a:p>
            <a:r>
              <a:rPr lang="en-US" sz="2400" dirty="0">
                <a:solidFill>
                  <a:srgbClr val="EB4E4F"/>
                </a:solidFill>
                <a:latin typeface="Times New Roman" panose="02020603050405020304" pitchFamily="18" charset="0"/>
                <a:cs typeface="Times New Roman" panose="02020603050405020304" pitchFamily="18" charset="0"/>
              </a:rPr>
              <a:t>Be</a:t>
            </a:r>
            <a:r>
              <a:rPr lang="en-US" sz="2400" baseline="30000" dirty="0">
                <a:solidFill>
                  <a:srgbClr val="EB4E4F"/>
                </a:solidFill>
                <a:latin typeface="Times New Roman" panose="02020603050405020304" pitchFamily="18" charset="0"/>
                <a:cs typeface="Times New Roman" panose="02020603050405020304" pitchFamily="18" charset="0"/>
              </a:rPr>
              <a:t>+2               </a:t>
            </a:r>
            <a:r>
              <a:rPr lang="en-US" sz="2400" dirty="0">
                <a:solidFill>
                  <a:srgbClr val="5640FA"/>
                </a:solidFill>
                <a:latin typeface="Times New Roman" panose="02020603050405020304" pitchFamily="18" charset="0"/>
                <a:cs typeface="Times New Roman" panose="02020603050405020304" pitchFamily="18" charset="0"/>
              </a:rPr>
              <a:t>Al only makes</a:t>
            </a:r>
            <a:br>
              <a:rPr lang="en-US" sz="2400" dirty="0">
                <a:solidFill>
                  <a:srgbClr val="EB4E4F"/>
                </a:solidFill>
                <a:latin typeface="Times New Roman" panose="02020603050405020304" pitchFamily="18" charset="0"/>
                <a:cs typeface="Times New Roman" panose="02020603050405020304" pitchFamily="18" charset="0"/>
              </a:rPr>
            </a:br>
            <a:r>
              <a:rPr lang="en-US" sz="2400" dirty="0">
                <a:solidFill>
                  <a:srgbClr val="EB4E4F"/>
                </a:solidFill>
                <a:latin typeface="Times New Roman" panose="02020603050405020304" pitchFamily="18" charset="0"/>
                <a:cs typeface="Times New Roman" panose="02020603050405020304" pitchFamily="18" charset="0"/>
              </a:rPr>
              <a:t>Mg</a:t>
            </a:r>
            <a:r>
              <a:rPr lang="en-US" sz="2400" baseline="30000" dirty="0">
                <a:solidFill>
                  <a:srgbClr val="EB4E4F"/>
                </a:solidFill>
                <a:latin typeface="Times New Roman" panose="02020603050405020304" pitchFamily="18" charset="0"/>
                <a:cs typeface="Times New Roman" panose="02020603050405020304" pitchFamily="18" charset="0"/>
              </a:rPr>
              <a:t>+2                    </a:t>
            </a:r>
            <a:r>
              <a:rPr lang="en-US" sz="2400" dirty="0">
                <a:solidFill>
                  <a:srgbClr val="5640FA"/>
                </a:solidFill>
                <a:latin typeface="Times New Roman" panose="02020603050405020304" pitchFamily="18" charset="0"/>
                <a:cs typeface="Times New Roman" panose="02020603050405020304" pitchFamily="18" charset="0"/>
              </a:rPr>
              <a:t>+3 cations</a:t>
            </a:r>
            <a:br>
              <a:rPr lang="en-US" sz="2400" dirty="0">
                <a:solidFill>
                  <a:srgbClr val="EB4E4F"/>
                </a:solidFill>
                <a:latin typeface="Times New Roman" panose="02020603050405020304" pitchFamily="18" charset="0"/>
                <a:cs typeface="Times New Roman" panose="02020603050405020304" pitchFamily="18" charset="0"/>
              </a:rPr>
            </a:br>
            <a:r>
              <a:rPr lang="en-US" sz="2400" dirty="0">
                <a:solidFill>
                  <a:srgbClr val="EB4E4F"/>
                </a:solidFill>
                <a:latin typeface="Times New Roman" panose="02020603050405020304" pitchFamily="18" charset="0"/>
                <a:cs typeface="Times New Roman" panose="02020603050405020304" pitchFamily="18" charset="0"/>
              </a:rPr>
              <a:t>Ca</a:t>
            </a:r>
            <a:r>
              <a:rPr lang="en-US" sz="2400" baseline="30000" dirty="0">
                <a:solidFill>
                  <a:srgbClr val="EB4E4F"/>
                </a:solidFill>
                <a:latin typeface="Times New Roman" panose="02020603050405020304" pitchFamily="18" charset="0"/>
                <a:cs typeface="Times New Roman" panose="02020603050405020304" pitchFamily="18" charset="0"/>
              </a:rPr>
              <a:t>+2                                 </a:t>
            </a:r>
            <a:r>
              <a:rPr lang="en-US" sz="2400" dirty="0">
                <a:solidFill>
                  <a:srgbClr val="5640FA"/>
                </a:solidFill>
                <a:latin typeface="Times New Roman" panose="02020603050405020304" pitchFamily="18" charset="0"/>
                <a:cs typeface="Times New Roman" panose="02020603050405020304" pitchFamily="18" charset="0"/>
              </a:rPr>
              <a:t>Al</a:t>
            </a:r>
            <a:r>
              <a:rPr lang="en-US" sz="2400" baseline="30000" dirty="0">
                <a:solidFill>
                  <a:srgbClr val="5640FA"/>
                </a:solidFill>
                <a:latin typeface="Times New Roman" panose="02020603050405020304" pitchFamily="18" charset="0"/>
                <a:cs typeface="Times New Roman" panose="02020603050405020304" pitchFamily="18" charset="0"/>
              </a:rPr>
              <a:t>+3</a:t>
            </a:r>
            <a:br>
              <a:rPr lang="en-US" sz="2400" dirty="0">
                <a:solidFill>
                  <a:srgbClr val="EB4E4F"/>
                </a:solidFill>
                <a:latin typeface="Times New Roman" panose="02020603050405020304" pitchFamily="18" charset="0"/>
                <a:cs typeface="Times New Roman" panose="02020603050405020304" pitchFamily="18" charset="0"/>
              </a:rPr>
            </a:br>
            <a:r>
              <a:rPr lang="en-US" sz="2400" dirty="0">
                <a:solidFill>
                  <a:srgbClr val="EB4E4F"/>
                </a:solidFill>
                <a:latin typeface="Times New Roman" panose="02020603050405020304" pitchFamily="18" charset="0"/>
                <a:cs typeface="Times New Roman" panose="02020603050405020304" pitchFamily="18" charset="0"/>
              </a:rPr>
              <a:t>Sr</a:t>
            </a:r>
            <a:r>
              <a:rPr lang="en-US" sz="2400" baseline="30000" dirty="0">
                <a:solidFill>
                  <a:srgbClr val="EB4E4F"/>
                </a:solidFill>
                <a:latin typeface="Times New Roman" panose="02020603050405020304" pitchFamily="18" charset="0"/>
                <a:cs typeface="Times New Roman" panose="02020603050405020304" pitchFamily="18" charset="0"/>
              </a:rPr>
              <a:t>+2</a:t>
            </a:r>
            <a:br>
              <a:rPr lang="en-US" sz="2400" dirty="0">
                <a:solidFill>
                  <a:srgbClr val="EB4E4F"/>
                </a:solidFill>
                <a:latin typeface="Times New Roman" panose="02020603050405020304" pitchFamily="18" charset="0"/>
                <a:cs typeface="Times New Roman" panose="02020603050405020304" pitchFamily="18" charset="0"/>
              </a:rPr>
            </a:br>
            <a:r>
              <a:rPr lang="en-US" sz="2400" dirty="0">
                <a:solidFill>
                  <a:srgbClr val="EB4E4F"/>
                </a:solidFill>
                <a:latin typeface="Times New Roman" panose="02020603050405020304" pitchFamily="18" charset="0"/>
                <a:cs typeface="Times New Roman" panose="02020603050405020304" pitchFamily="18" charset="0"/>
              </a:rPr>
              <a:t>Ba</a:t>
            </a:r>
            <a:r>
              <a:rPr lang="en-US" sz="2400" baseline="30000" dirty="0">
                <a:solidFill>
                  <a:srgbClr val="EB4E4F"/>
                </a:solidFill>
                <a:latin typeface="Times New Roman" panose="02020603050405020304" pitchFamily="18" charset="0"/>
                <a:cs typeface="Times New Roman" panose="02020603050405020304" pitchFamily="18" charset="0"/>
              </a:rPr>
              <a:t>+2</a:t>
            </a:r>
            <a:br>
              <a:rPr lang="en-US" sz="2400" dirty="0">
                <a:solidFill>
                  <a:srgbClr val="EB4E4F"/>
                </a:solidFill>
                <a:latin typeface="Times New Roman" panose="02020603050405020304" pitchFamily="18" charset="0"/>
                <a:cs typeface="Times New Roman" panose="02020603050405020304" pitchFamily="18" charset="0"/>
              </a:rPr>
            </a:br>
            <a:r>
              <a:rPr lang="en-US" sz="2400" dirty="0">
                <a:solidFill>
                  <a:srgbClr val="EB4E4F"/>
                </a:solidFill>
                <a:latin typeface="Times New Roman" panose="02020603050405020304" pitchFamily="18" charset="0"/>
                <a:cs typeface="Times New Roman" panose="02020603050405020304" pitchFamily="18" charset="0"/>
              </a:rPr>
              <a:t>Ra</a:t>
            </a:r>
            <a:r>
              <a:rPr lang="en-US" sz="2400" baseline="30000" dirty="0">
                <a:solidFill>
                  <a:srgbClr val="EB4E4F"/>
                </a:solidFill>
                <a:latin typeface="Times New Roman" panose="02020603050405020304" pitchFamily="18" charset="0"/>
                <a:cs typeface="Times New Roman" panose="02020603050405020304" pitchFamily="18" charset="0"/>
              </a:rPr>
              <a:t>+2</a:t>
            </a:r>
            <a:endParaRPr lang="en-US" sz="2400" dirty="0">
              <a:solidFill>
                <a:srgbClr val="EB4E4F"/>
              </a:solidFill>
              <a:latin typeface="Times New Roman" panose="02020603050405020304" pitchFamily="18" charset="0"/>
              <a:cs typeface="Times New Roman" panose="02020603050405020304" pitchFamily="18" charset="0"/>
            </a:endParaRPr>
          </a:p>
        </p:txBody>
      </p:sp>
      <p:sp>
        <p:nvSpPr>
          <p:cNvPr id="4" name="Arrow: Right 3">
            <a:extLst>
              <a:ext uri="{FF2B5EF4-FFF2-40B4-BE49-F238E27FC236}">
                <a16:creationId xmlns:a16="http://schemas.microsoft.com/office/drawing/2014/main" id="{4E591CED-1A4A-19CB-1727-196AA7D3E200}"/>
              </a:ext>
            </a:extLst>
          </p:cNvPr>
          <p:cNvSpPr/>
          <p:nvPr/>
        </p:nvSpPr>
        <p:spPr>
          <a:xfrm rot="1132639">
            <a:off x="955953" y="4642598"/>
            <a:ext cx="1742218" cy="559293"/>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5" name="Arrow: Right 4">
            <a:extLst>
              <a:ext uri="{FF2B5EF4-FFF2-40B4-BE49-F238E27FC236}">
                <a16:creationId xmlns:a16="http://schemas.microsoft.com/office/drawing/2014/main" id="{C2386794-2F58-B364-CE68-FB93BE8B52E0}"/>
              </a:ext>
            </a:extLst>
          </p:cNvPr>
          <p:cNvSpPr/>
          <p:nvPr/>
        </p:nvSpPr>
        <p:spPr>
          <a:xfrm rot="6801855">
            <a:off x="3106331" y="3785238"/>
            <a:ext cx="703483" cy="559293"/>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6" name="Arrow: Right 5">
            <a:extLst>
              <a:ext uri="{FF2B5EF4-FFF2-40B4-BE49-F238E27FC236}">
                <a16:creationId xmlns:a16="http://schemas.microsoft.com/office/drawing/2014/main" id="{568A3EC0-590C-4BDD-7A00-C45771FBE584}"/>
              </a:ext>
            </a:extLst>
          </p:cNvPr>
          <p:cNvSpPr/>
          <p:nvPr/>
        </p:nvSpPr>
        <p:spPr>
          <a:xfrm rot="3244537">
            <a:off x="5050159" y="3680392"/>
            <a:ext cx="2699264" cy="384378"/>
          </a:xfrm>
          <a:prstGeom prst="rightArrow">
            <a:avLst/>
          </a:prstGeom>
          <a:solidFill>
            <a:srgbClr val="5640FA"/>
          </a:solidFill>
          <a:ln>
            <a:solidFill>
              <a:srgbClr val="5640FA"/>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45F46504-673A-F38B-C5C0-89546C2A9ED3}"/>
              </a:ext>
            </a:extLst>
          </p:cNvPr>
          <p:cNvSpPr txBox="1"/>
          <p:nvPr/>
        </p:nvSpPr>
        <p:spPr>
          <a:xfrm>
            <a:off x="6656810" y="-29686"/>
            <a:ext cx="2424345" cy="3046988"/>
          </a:xfrm>
          <a:prstGeom prst="rect">
            <a:avLst/>
          </a:prstGeom>
          <a:noFill/>
        </p:spPr>
        <p:txBody>
          <a:bodyPr wrap="square" rtlCol="0">
            <a:spAutoFit/>
          </a:bodyPr>
          <a:lstStyle/>
          <a:p>
            <a:r>
              <a:rPr lang="en-US" sz="2400" dirty="0">
                <a:solidFill>
                  <a:srgbClr val="0070C0"/>
                </a:solidFill>
                <a:latin typeface="Times New Roman" panose="02020603050405020304" pitchFamily="18" charset="0"/>
                <a:cs typeface="Times New Roman" panose="02020603050405020304" pitchFamily="18" charset="0"/>
              </a:rPr>
              <a:t>Group 15 nonmetals </a:t>
            </a:r>
            <a:br>
              <a:rPr lang="en-US" sz="2400" dirty="0">
                <a:solidFill>
                  <a:srgbClr val="0070C0"/>
                </a:solidFill>
                <a:latin typeface="Times New Roman" panose="02020603050405020304" pitchFamily="18" charset="0"/>
                <a:cs typeface="Times New Roman" panose="02020603050405020304" pitchFamily="18" charset="0"/>
              </a:rPr>
            </a:br>
            <a:r>
              <a:rPr lang="en-US" sz="2400" dirty="0">
                <a:solidFill>
                  <a:srgbClr val="0070C0"/>
                </a:solidFill>
                <a:latin typeface="Times New Roman" panose="02020603050405020304" pitchFamily="18" charset="0"/>
                <a:cs typeface="Times New Roman" panose="02020603050405020304" pitchFamily="18" charset="0"/>
              </a:rPr>
              <a:t>all have five valence electrons, all make only</a:t>
            </a:r>
            <a:br>
              <a:rPr lang="en-US" sz="2400" dirty="0">
                <a:solidFill>
                  <a:srgbClr val="0070C0"/>
                </a:solidFill>
                <a:latin typeface="Times New Roman" panose="02020603050405020304" pitchFamily="18" charset="0"/>
                <a:cs typeface="Times New Roman" panose="02020603050405020304" pitchFamily="18" charset="0"/>
              </a:rPr>
            </a:br>
            <a:r>
              <a:rPr lang="en-US" sz="2400" dirty="0">
                <a:solidFill>
                  <a:srgbClr val="0070C0"/>
                </a:solidFill>
                <a:latin typeface="Times New Roman" panose="02020603050405020304" pitchFamily="18" charset="0"/>
                <a:cs typeface="Times New Roman" panose="02020603050405020304" pitchFamily="18" charset="0"/>
              </a:rPr>
              <a:t>–3 anions</a:t>
            </a:r>
          </a:p>
          <a:p>
            <a:endParaRPr lang="en-US" sz="2400" dirty="0">
              <a:solidFill>
                <a:srgbClr val="0070C0"/>
              </a:solidFill>
              <a:latin typeface="Times New Roman" panose="02020603050405020304" pitchFamily="18" charset="0"/>
              <a:cs typeface="Times New Roman" panose="02020603050405020304" pitchFamily="18" charset="0"/>
            </a:endParaRPr>
          </a:p>
          <a:p>
            <a:r>
              <a:rPr lang="en-US" sz="2400" dirty="0">
                <a:solidFill>
                  <a:srgbClr val="0070C0"/>
                </a:solidFill>
                <a:latin typeface="Times New Roman" panose="02020603050405020304" pitchFamily="18" charset="0"/>
                <a:cs typeface="Times New Roman" panose="02020603050405020304" pitchFamily="18" charset="0"/>
              </a:rPr>
              <a:t>N</a:t>
            </a:r>
            <a:r>
              <a:rPr lang="en-US" sz="2400" baseline="30000" dirty="0">
                <a:solidFill>
                  <a:srgbClr val="0070C0"/>
                </a:solidFill>
                <a:latin typeface="Times New Roman" panose="02020603050405020304" pitchFamily="18" charset="0"/>
                <a:cs typeface="Times New Roman" panose="02020603050405020304" pitchFamily="18" charset="0"/>
              </a:rPr>
              <a:t>-3    </a:t>
            </a:r>
            <a:r>
              <a:rPr lang="en-US" sz="2400" dirty="0">
                <a:solidFill>
                  <a:srgbClr val="0070C0"/>
                </a:solidFill>
                <a:latin typeface="Times New Roman" panose="02020603050405020304" pitchFamily="18" charset="0"/>
                <a:cs typeface="Times New Roman" panose="02020603050405020304" pitchFamily="18" charset="0"/>
              </a:rPr>
              <a:t>P</a:t>
            </a:r>
            <a:r>
              <a:rPr lang="en-US" sz="2400" baseline="30000" dirty="0">
                <a:solidFill>
                  <a:srgbClr val="0070C0"/>
                </a:solidFill>
                <a:latin typeface="Times New Roman" panose="02020603050405020304" pitchFamily="18" charset="0"/>
                <a:cs typeface="Times New Roman" panose="02020603050405020304" pitchFamily="18" charset="0"/>
              </a:rPr>
              <a:t>-3     </a:t>
            </a:r>
            <a:r>
              <a:rPr lang="en-US" sz="2400" dirty="0">
                <a:solidFill>
                  <a:srgbClr val="0070C0"/>
                </a:solidFill>
                <a:latin typeface="Times New Roman" panose="02020603050405020304" pitchFamily="18" charset="0"/>
                <a:cs typeface="Times New Roman" panose="02020603050405020304" pitchFamily="18" charset="0"/>
              </a:rPr>
              <a:t>As</a:t>
            </a:r>
            <a:r>
              <a:rPr lang="en-US" sz="2400" baseline="30000" dirty="0">
                <a:solidFill>
                  <a:srgbClr val="0070C0"/>
                </a:solidFill>
                <a:latin typeface="Times New Roman" panose="02020603050405020304" pitchFamily="18" charset="0"/>
                <a:cs typeface="Times New Roman" panose="02020603050405020304" pitchFamily="18" charset="0"/>
              </a:rPr>
              <a:t>-3</a:t>
            </a:r>
            <a:endParaRPr lang="en-US" sz="2400" dirty="0">
              <a:solidFill>
                <a:srgbClr val="0070C0"/>
              </a:solidFill>
              <a:latin typeface="Times New Roman" panose="02020603050405020304" pitchFamily="18" charset="0"/>
              <a:cs typeface="Times New Roman" panose="02020603050405020304" pitchFamily="18" charset="0"/>
            </a:endParaRPr>
          </a:p>
        </p:txBody>
      </p:sp>
      <p:sp>
        <p:nvSpPr>
          <p:cNvPr id="9" name="Arrow: Right 8">
            <a:extLst>
              <a:ext uri="{FF2B5EF4-FFF2-40B4-BE49-F238E27FC236}">
                <a16:creationId xmlns:a16="http://schemas.microsoft.com/office/drawing/2014/main" id="{0B3958E2-8A6C-EF7D-20DE-F90721C91FE9}"/>
              </a:ext>
            </a:extLst>
          </p:cNvPr>
          <p:cNvSpPr/>
          <p:nvPr/>
        </p:nvSpPr>
        <p:spPr>
          <a:xfrm rot="4118368">
            <a:off x="7210417" y="3438462"/>
            <a:ext cx="1349688" cy="559293"/>
          </a:xfrm>
          <a:prstGeom prst="rightArrow">
            <a:avLst/>
          </a:prstGeom>
          <a:solidFill>
            <a:srgbClr val="0070C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A1758844-C00C-A8AB-0387-521E1864A6DB}"/>
              </a:ext>
            </a:extLst>
          </p:cNvPr>
          <p:cNvSpPr txBox="1"/>
          <p:nvPr/>
        </p:nvSpPr>
        <p:spPr>
          <a:xfrm>
            <a:off x="8945301" y="0"/>
            <a:ext cx="2584628" cy="2677656"/>
          </a:xfrm>
          <a:prstGeom prst="rect">
            <a:avLst/>
          </a:prstGeom>
          <a:noFill/>
        </p:spPr>
        <p:txBody>
          <a:bodyPr wrap="square" rtlCol="0">
            <a:spAutoFit/>
          </a:bodyPr>
          <a:lstStyle/>
          <a:p>
            <a:r>
              <a:rPr lang="en-US" sz="2400" dirty="0">
                <a:solidFill>
                  <a:srgbClr val="008000"/>
                </a:solidFill>
                <a:latin typeface="Times New Roman" panose="02020603050405020304" pitchFamily="18" charset="0"/>
                <a:cs typeface="Times New Roman" panose="02020603050405020304" pitchFamily="18" charset="0"/>
              </a:rPr>
              <a:t>Group 16 nonmetals </a:t>
            </a:r>
            <a:br>
              <a:rPr lang="en-US" sz="2400" dirty="0">
                <a:solidFill>
                  <a:srgbClr val="008000"/>
                </a:solidFill>
                <a:latin typeface="Times New Roman" panose="02020603050405020304" pitchFamily="18" charset="0"/>
                <a:cs typeface="Times New Roman" panose="02020603050405020304" pitchFamily="18" charset="0"/>
              </a:rPr>
            </a:br>
            <a:r>
              <a:rPr lang="en-US" sz="2400" dirty="0">
                <a:solidFill>
                  <a:srgbClr val="008000"/>
                </a:solidFill>
                <a:latin typeface="Times New Roman" panose="02020603050405020304" pitchFamily="18" charset="0"/>
                <a:cs typeface="Times New Roman" panose="02020603050405020304" pitchFamily="18" charset="0"/>
              </a:rPr>
              <a:t>all have six valence electrons, all make only –2 anions</a:t>
            </a:r>
          </a:p>
          <a:p>
            <a:endParaRPr lang="en-US" sz="2400" dirty="0">
              <a:solidFill>
                <a:srgbClr val="008000"/>
              </a:solidFill>
              <a:latin typeface="Times New Roman" panose="02020603050405020304" pitchFamily="18" charset="0"/>
              <a:cs typeface="Times New Roman" panose="02020603050405020304" pitchFamily="18" charset="0"/>
            </a:endParaRPr>
          </a:p>
          <a:p>
            <a:r>
              <a:rPr lang="en-US" sz="2400" dirty="0">
                <a:solidFill>
                  <a:srgbClr val="008000"/>
                </a:solidFill>
                <a:latin typeface="Times New Roman" panose="02020603050405020304" pitchFamily="18" charset="0"/>
                <a:cs typeface="Times New Roman" panose="02020603050405020304" pitchFamily="18" charset="0"/>
              </a:rPr>
              <a:t>O</a:t>
            </a:r>
            <a:r>
              <a:rPr lang="en-US" sz="2400" baseline="30000" dirty="0">
                <a:solidFill>
                  <a:srgbClr val="008000"/>
                </a:solidFill>
                <a:latin typeface="Times New Roman" panose="02020603050405020304" pitchFamily="18" charset="0"/>
                <a:cs typeface="Times New Roman" panose="02020603050405020304" pitchFamily="18" charset="0"/>
              </a:rPr>
              <a:t>-2     </a:t>
            </a:r>
            <a:r>
              <a:rPr lang="en-US" sz="2400" dirty="0">
                <a:solidFill>
                  <a:srgbClr val="008000"/>
                </a:solidFill>
                <a:latin typeface="Times New Roman" panose="02020603050405020304" pitchFamily="18" charset="0"/>
                <a:cs typeface="Times New Roman" panose="02020603050405020304" pitchFamily="18" charset="0"/>
              </a:rPr>
              <a:t>S</a:t>
            </a:r>
            <a:r>
              <a:rPr lang="en-US" sz="2400" baseline="30000" dirty="0">
                <a:solidFill>
                  <a:srgbClr val="008000"/>
                </a:solidFill>
                <a:latin typeface="Times New Roman" panose="02020603050405020304" pitchFamily="18" charset="0"/>
                <a:cs typeface="Times New Roman" panose="02020603050405020304" pitchFamily="18" charset="0"/>
              </a:rPr>
              <a:t>-3     </a:t>
            </a:r>
            <a:r>
              <a:rPr lang="en-US" sz="2400" dirty="0">
                <a:solidFill>
                  <a:srgbClr val="008000"/>
                </a:solidFill>
                <a:latin typeface="Times New Roman" panose="02020603050405020304" pitchFamily="18" charset="0"/>
                <a:cs typeface="Times New Roman" panose="02020603050405020304" pitchFamily="18" charset="0"/>
              </a:rPr>
              <a:t>Se</a:t>
            </a:r>
            <a:r>
              <a:rPr lang="en-US" sz="2400" baseline="30000" dirty="0">
                <a:solidFill>
                  <a:srgbClr val="008000"/>
                </a:solidFill>
                <a:latin typeface="Times New Roman" panose="02020603050405020304" pitchFamily="18" charset="0"/>
                <a:cs typeface="Times New Roman" panose="02020603050405020304" pitchFamily="18" charset="0"/>
              </a:rPr>
              <a:t>-3   </a:t>
            </a:r>
            <a:r>
              <a:rPr lang="en-US" sz="2400" dirty="0">
                <a:solidFill>
                  <a:srgbClr val="008000"/>
                </a:solidFill>
                <a:latin typeface="Times New Roman" panose="02020603050405020304" pitchFamily="18" charset="0"/>
                <a:cs typeface="Times New Roman" panose="02020603050405020304" pitchFamily="18" charset="0"/>
              </a:rPr>
              <a:t>Te</a:t>
            </a:r>
            <a:r>
              <a:rPr lang="en-US" sz="2400" baseline="30000" dirty="0">
                <a:solidFill>
                  <a:srgbClr val="008000"/>
                </a:solidFill>
                <a:latin typeface="Times New Roman" panose="02020603050405020304" pitchFamily="18" charset="0"/>
                <a:cs typeface="Times New Roman" panose="02020603050405020304" pitchFamily="18" charset="0"/>
              </a:rPr>
              <a:t>-3</a:t>
            </a:r>
            <a:endParaRPr lang="en-US" sz="2400" dirty="0">
              <a:solidFill>
                <a:srgbClr val="008000"/>
              </a:solidFill>
              <a:latin typeface="Times New Roman" panose="02020603050405020304" pitchFamily="18" charset="0"/>
              <a:cs typeface="Times New Roman" panose="02020603050405020304" pitchFamily="18" charset="0"/>
            </a:endParaRPr>
          </a:p>
        </p:txBody>
      </p:sp>
      <p:sp>
        <p:nvSpPr>
          <p:cNvPr id="10" name="Arrow: Right 9">
            <a:extLst>
              <a:ext uri="{FF2B5EF4-FFF2-40B4-BE49-F238E27FC236}">
                <a16:creationId xmlns:a16="http://schemas.microsoft.com/office/drawing/2014/main" id="{22AC9F44-50B4-4B11-61A2-0C250A8DF45B}"/>
              </a:ext>
            </a:extLst>
          </p:cNvPr>
          <p:cNvSpPr/>
          <p:nvPr/>
        </p:nvSpPr>
        <p:spPr>
          <a:xfrm rot="6939542">
            <a:off x="8179593" y="3185204"/>
            <a:ext cx="1749612" cy="559293"/>
          </a:xfrm>
          <a:prstGeom prst="rightArrow">
            <a:avLst/>
          </a:prstGeom>
          <a:solidFill>
            <a:srgbClr val="0080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0D7094F1-BE88-8D4C-5DE5-DAC0B5397B18}"/>
              </a:ext>
            </a:extLst>
          </p:cNvPr>
          <p:cNvSpPr txBox="1"/>
          <p:nvPr/>
        </p:nvSpPr>
        <p:spPr>
          <a:xfrm>
            <a:off x="9686129" y="2672918"/>
            <a:ext cx="2353472" cy="4154984"/>
          </a:xfrm>
          <a:prstGeom prst="rect">
            <a:avLst/>
          </a:prstGeom>
          <a:noFill/>
        </p:spPr>
        <p:txBody>
          <a:bodyPr wrap="square" rtlCol="0">
            <a:spAutoFit/>
          </a:bodyPr>
          <a:lstStyle/>
          <a:p>
            <a:pPr algn="ctr"/>
            <a:r>
              <a:rPr lang="en-US" sz="2400" dirty="0">
                <a:solidFill>
                  <a:srgbClr val="CC00CC"/>
                </a:solidFill>
                <a:latin typeface="Times New Roman" panose="02020603050405020304" pitchFamily="18" charset="0"/>
                <a:cs typeface="Times New Roman" panose="02020603050405020304" pitchFamily="18" charset="0"/>
              </a:rPr>
              <a:t>Group 17 nonmetals all </a:t>
            </a:r>
            <a:br>
              <a:rPr lang="en-US" sz="2400" dirty="0">
                <a:solidFill>
                  <a:srgbClr val="CC00CC"/>
                </a:solidFill>
                <a:latin typeface="Times New Roman" panose="02020603050405020304" pitchFamily="18" charset="0"/>
                <a:cs typeface="Times New Roman" panose="02020603050405020304" pitchFamily="18" charset="0"/>
              </a:rPr>
            </a:br>
            <a:r>
              <a:rPr lang="en-US" sz="2400" dirty="0">
                <a:solidFill>
                  <a:srgbClr val="CC00CC"/>
                </a:solidFill>
                <a:latin typeface="Times New Roman" panose="02020603050405020304" pitchFamily="18" charset="0"/>
                <a:cs typeface="Times New Roman" panose="02020603050405020304" pitchFamily="18" charset="0"/>
              </a:rPr>
              <a:t>have seven valence electrons, all make only </a:t>
            </a:r>
            <a:br>
              <a:rPr lang="en-US" sz="2400" dirty="0">
                <a:solidFill>
                  <a:srgbClr val="CC00CC"/>
                </a:solidFill>
                <a:latin typeface="Times New Roman" panose="02020603050405020304" pitchFamily="18" charset="0"/>
                <a:cs typeface="Times New Roman" panose="02020603050405020304" pitchFamily="18" charset="0"/>
              </a:rPr>
            </a:br>
            <a:r>
              <a:rPr lang="en-US" sz="2400" dirty="0">
                <a:solidFill>
                  <a:srgbClr val="CC00CC"/>
                </a:solidFill>
                <a:latin typeface="Times New Roman" panose="02020603050405020304" pitchFamily="18" charset="0"/>
                <a:cs typeface="Times New Roman" panose="02020603050405020304" pitchFamily="18" charset="0"/>
              </a:rPr>
              <a:t>– 1 Cations</a:t>
            </a:r>
            <a:br>
              <a:rPr lang="en-US" sz="2400" dirty="0">
                <a:solidFill>
                  <a:srgbClr val="CC00CC"/>
                </a:solidFill>
                <a:latin typeface="Times New Roman" panose="02020603050405020304" pitchFamily="18" charset="0"/>
                <a:cs typeface="Times New Roman" panose="02020603050405020304" pitchFamily="18" charset="0"/>
              </a:rPr>
            </a:br>
            <a:r>
              <a:rPr lang="en-US" sz="2400" dirty="0">
                <a:solidFill>
                  <a:srgbClr val="CC00CC"/>
                </a:solidFill>
                <a:latin typeface="Times New Roman" panose="02020603050405020304" pitchFamily="18" charset="0"/>
                <a:cs typeface="Times New Roman" panose="02020603050405020304" pitchFamily="18" charset="0"/>
              </a:rPr>
              <a:t>F</a:t>
            </a:r>
            <a:r>
              <a:rPr lang="en-US" sz="2400" baseline="30000" dirty="0">
                <a:solidFill>
                  <a:srgbClr val="CC00CC"/>
                </a:solidFill>
                <a:latin typeface="Times New Roman" panose="02020603050405020304" pitchFamily="18" charset="0"/>
                <a:cs typeface="Times New Roman" panose="02020603050405020304" pitchFamily="18" charset="0"/>
              </a:rPr>
              <a:t>-1</a:t>
            </a:r>
            <a:br>
              <a:rPr lang="en-US" sz="2400" dirty="0">
                <a:solidFill>
                  <a:srgbClr val="CC00CC"/>
                </a:solidFill>
                <a:latin typeface="Times New Roman" panose="02020603050405020304" pitchFamily="18" charset="0"/>
                <a:cs typeface="Times New Roman" panose="02020603050405020304" pitchFamily="18" charset="0"/>
              </a:rPr>
            </a:br>
            <a:r>
              <a:rPr lang="en-US" sz="2400" dirty="0">
                <a:solidFill>
                  <a:srgbClr val="CC00CC"/>
                </a:solidFill>
                <a:latin typeface="Times New Roman" panose="02020603050405020304" pitchFamily="18" charset="0"/>
                <a:cs typeface="Times New Roman" panose="02020603050405020304" pitchFamily="18" charset="0"/>
              </a:rPr>
              <a:t>Cl</a:t>
            </a:r>
            <a:r>
              <a:rPr lang="en-US" sz="2400" baseline="30000" dirty="0">
                <a:solidFill>
                  <a:srgbClr val="CC00CC"/>
                </a:solidFill>
                <a:latin typeface="Times New Roman" panose="02020603050405020304" pitchFamily="18" charset="0"/>
                <a:cs typeface="Times New Roman" panose="02020603050405020304" pitchFamily="18" charset="0"/>
              </a:rPr>
              <a:t>-1</a:t>
            </a:r>
            <a:br>
              <a:rPr lang="en-US" sz="2400" dirty="0">
                <a:solidFill>
                  <a:srgbClr val="CC00CC"/>
                </a:solidFill>
                <a:latin typeface="Times New Roman" panose="02020603050405020304" pitchFamily="18" charset="0"/>
                <a:cs typeface="Times New Roman" panose="02020603050405020304" pitchFamily="18" charset="0"/>
              </a:rPr>
            </a:br>
            <a:r>
              <a:rPr lang="en-US" sz="2400" dirty="0">
                <a:solidFill>
                  <a:srgbClr val="CC00CC"/>
                </a:solidFill>
                <a:latin typeface="Times New Roman" panose="02020603050405020304" pitchFamily="18" charset="0"/>
                <a:cs typeface="Times New Roman" panose="02020603050405020304" pitchFamily="18" charset="0"/>
              </a:rPr>
              <a:t>Br</a:t>
            </a:r>
            <a:r>
              <a:rPr lang="en-US" sz="2400" baseline="30000" dirty="0">
                <a:solidFill>
                  <a:srgbClr val="CC00CC"/>
                </a:solidFill>
                <a:latin typeface="Times New Roman" panose="02020603050405020304" pitchFamily="18" charset="0"/>
                <a:cs typeface="Times New Roman" panose="02020603050405020304" pitchFamily="18" charset="0"/>
              </a:rPr>
              <a:t>-1</a:t>
            </a:r>
            <a:br>
              <a:rPr lang="en-US" sz="2400" dirty="0">
                <a:solidFill>
                  <a:srgbClr val="CC00CC"/>
                </a:solidFill>
                <a:latin typeface="Times New Roman" panose="02020603050405020304" pitchFamily="18" charset="0"/>
                <a:cs typeface="Times New Roman" panose="02020603050405020304" pitchFamily="18" charset="0"/>
              </a:rPr>
            </a:br>
            <a:r>
              <a:rPr lang="en-US" sz="2400" dirty="0">
                <a:solidFill>
                  <a:srgbClr val="CC00CC"/>
                </a:solidFill>
                <a:latin typeface="Times New Roman" panose="02020603050405020304" pitchFamily="18" charset="0"/>
                <a:cs typeface="Times New Roman" panose="02020603050405020304" pitchFamily="18" charset="0"/>
              </a:rPr>
              <a:t>I</a:t>
            </a:r>
            <a:r>
              <a:rPr lang="en-US" sz="2400" baseline="30000" dirty="0">
                <a:solidFill>
                  <a:srgbClr val="CC00CC"/>
                </a:solidFill>
                <a:latin typeface="Times New Roman" panose="02020603050405020304" pitchFamily="18" charset="0"/>
                <a:cs typeface="Times New Roman" panose="02020603050405020304" pitchFamily="18" charset="0"/>
              </a:rPr>
              <a:t>-1</a:t>
            </a:r>
            <a:endParaRPr lang="en-US" sz="2400" dirty="0">
              <a:solidFill>
                <a:srgbClr val="CC00CC"/>
              </a:solidFill>
              <a:latin typeface="Times New Roman" panose="02020603050405020304" pitchFamily="18" charset="0"/>
              <a:cs typeface="Times New Roman" panose="02020603050405020304" pitchFamily="18" charset="0"/>
            </a:endParaRPr>
          </a:p>
        </p:txBody>
      </p:sp>
      <p:sp>
        <p:nvSpPr>
          <p:cNvPr id="12" name="Arrow: Right 11">
            <a:extLst>
              <a:ext uri="{FF2B5EF4-FFF2-40B4-BE49-F238E27FC236}">
                <a16:creationId xmlns:a16="http://schemas.microsoft.com/office/drawing/2014/main" id="{4E591CED-1A4A-19CB-1727-196AA7D3E200}"/>
              </a:ext>
            </a:extLst>
          </p:cNvPr>
          <p:cNvSpPr/>
          <p:nvPr/>
        </p:nvSpPr>
        <p:spPr>
          <a:xfrm rot="12360685">
            <a:off x="9149122" y="5087676"/>
            <a:ext cx="1455508" cy="413368"/>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4805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eriodic Table">
            <a:extLst>
              <a:ext uri="{FF2B5EF4-FFF2-40B4-BE49-F238E27FC236}">
                <a16:creationId xmlns:a16="http://schemas.microsoft.com/office/drawing/2014/main" id="{FEE67D1B-B7FA-0758-3584-05C2574E363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976" b="34848"/>
          <a:stretch/>
        </p:blipFill>
        <p:spPr bwMode="auto">
          <a:xfrm>
            <a:off x="2353469" y="3367704"/>
            <a:ext cx="7261048" cy="3490296"/>
          </a:xfrm>
          <a:prstGeom prst="rect">
            <a:avLst/>
          </a:prstGeom>
          <a:noFill/>
          <a:extLst>
            <a:ext uri="{909E8E84-426E-40DD-AFC4-6F175D3DCCD1}">
              <a14:hiddenFill xmlns:a14="http://schemas.microsoft.com/office/drawing/2010/main">
                <a:solidFill>
                  <a:srgbClr val="FFFFFF"/>
                </a:solidFill>
              </a14:hiddenFill>
            </a:ext>
          </a:extLst>
        </p:spPr>
      </p:pic>
      <p:sp>
        <p:nvSpPr>
          <p:cNvPr id="12" name="Arrow: Right 11">
            <a:extLst>
              <a:ext uri="{FF2B5EF4-FFF2-40B4-BE49-F238E27FC236}">
                <a16:creationId xmlns:a16="http://schemas.microsoft.com/office/drawing/2014/main" id="{4E591CED-1A4A-19CB-1727-196AA7D3E200}"/>
              </a:ext>
            </a:extLst>
          </p:cNvPr>
          <p:cNvSpPr/>
          <p:nvPr/>
        </p:nvSpPr>
        <p:spPr>
          <a:xfrm rot="5400000">
            <a:off x="8354904" y="2176282"/>
            <a:ext cx="2052782" cy="637382"/>
          </a:xfrm>
          <a:prstGeom prst="rightArrow">
            <a:avLst/>
          </a:prstGeom>
          <a:blipFill>
            <a:blip r:embed="rId3"/>
            <a:tile tx="0" ty="0" sx="100000" sy="100000" flip="none" algn="tl"/>
          </a:blipFill>
          <a:ln w="38100">
            <a:solidFill>
              <a:srgbClr val="5640FA"/>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3A25DA6E-EEBB-613D-1AEF-082C1B18F871}"/>
              </a:ext>
            </a:extLst>
          </p:cNvPr>
          <p:cNvSpPr txBox="1"/>
          <p:nvPr/>
        </p:nvSpPr>
        <p:spPr>
          <a:xfrm>
            <a:off x="1644073" y="683752"/>
            <a:ext cx="9227127" cy="1569660"/>
          </a:xfrm>
          <a:prstGeom prst="rect">
            <a:avLst/>
          </a:prstGeom>
          <a:noFill/>
        </p:spPr>
        <p:txBody>
          <a:bodyPr wrap="square" rtlCol="0">
            <a:spAutoFit/>
          </a:bodyPr>
          <a:lstStyle/>
          <a:p>
            <a:r>
              <a:rPr lang="en-US" sz="2400" dirty="0">
                <a:solidFill>
                  <a:srgbClr val="5640FA"/>
                </a:solidFill>
                <a:latin typeface="Times New Roman" panose="02020603050405020304" pitchFamily="18" charset="0"/>
                <a:cs typeface="Times New Roman" panose="02020603050405020304" pitchFamily="18" charset="0"/>
              </a:rPr>
              <a:t>Noble Gases of Group 18, do not tend to make any ions at all.  </a:t>
            </a:r>
            <a:br>
              <a:rPr lang="en-US" sz="2400" dirty="0">
                <a:solidFill>
                  <a:srgbClr val="5640FA"/>
                </a:solidFill>
                <a:latin typeface="Times New Roman" panose="02020603050405020304" pitchFamily="18" charset="0"/>
                <a:cs typeface="Times New Roman" panose="02020603050405020304" pitchFamily="18" charset="0"/>
              </a:rPr>
            </a:br>
            <a:r>
              <a:rPr lang="en-US" sz="2400" dirty="0">
                <a:solidFill>
                  <a:srgbClr val="5640FA"/>
                </a:solidFill>
                <a:latin typeface="Times New Roman" panose="02020603050405020304" pitchFamily="18" charset="0"/>
                <a:cs typeface="Times New Roman" panose="02020603050405020304" pitchFamily="18" charset="0"/>
              </a:rPr>
              <a:t>They are “perfect”, and have no tendency to gain electrons </a:t>
            </a:r>
            <a:br>
              <a:rPr lang="en-US" sz="2400" dirty="0">
                <a:solidFill>
                  <a:srgbClr val="5640FA"/>
                </a:solidFill>
                <a:latin typeface="Times New Roman" panose="02020603050405020304" pitchFamily="18" charset="0"/>
                <a:cs typeface="Times New Roman" panose="02020603050405020304" pitchFamily="18" charset="0"/>
              </a:rPr>
            </a:br>
            <a:r>
              <a:rPr lang="en-US" sz="2400" dirty="0">
                <a:solidFill>
                  <a:srgbClr val="5640FA"/>
                </a:solidFill>
                <a:latin typeface="Times New Roman" panose="02020603050405020304" pitchFamily="18" charset="0"/>
                <a:cs typeface="Times New Roman" panose="02020603050405020304" pitchFamily="18" charset="0"/>
              </a:rPr>
              <a:t>(they can’t really, their shells/orbitals are all full), </a:t>
            </a:r>
            <a:br>
              <a:rPr lang="en-US" sz="2400" dirty="0">
                <a:solidFill>
                  <a:srgbClr val="5640FA"/>
                </a:solidFill>
                <a:latin typeface="Times New Roman" panose="02020603050405020304" pitchFamily="18" charset="0"/>
                <a:cs typeface="Times New Roman" panose="02020603050405020304" pitchFamily="18" charset="0"/>
              </a:rPr>
            </a:br>
            <a:r>
              <a:rPr lang="en-US" sz="2400" dirty="0">
                <a:solidFill>
                  <a:srgbClr val="5640FA"/>
                </a:solidFill>
                <a:latin typeface="Times New Roman" panose="02020603050405020304" pitchFamily="18" charset="0"/>
                <a:cs typeface="Times New Roman" panose="02020603050405020304" pitchFamily="18" charset="0"/>
              </a:rPr>
              <a:t>nor “lose” electrons (why bother, why become less stable?).</a:t>
            </a:r>
          </a:p>
        </p:txBody>
      </p:sp>
    </p:spTree>
    <p:extLst>
      <p:ext uri="{BB962C8B-B14F-4D97-AF65-F5344CB8AC3E}">
        <p14:creationId xmlns:p14="http://schemas.microsoft.com/office/powerpoint/2010/main" val="1235930964"/>
      </p:ext>
    </p:extLst>
  </p:cSld>
  <p:clrMapOvr>
    <a:masterClrMapping/>
  </p:clrMapOvr>
</p:sld>
</file>

<file path=ppt/theme/theme1.xml><?xml version="1.0" encoding="utf-8"?>
<a:theme xmlns:a="http://schemas.openxmlformats.org/drawingml/2006/main" name="SketchyVTI">
  <a:themeElements>
    <a:clrScheme name="AnalogousFromLightSeedLeftStep">
      <a:dk1>
        <a:srgbClr val="000000"/>
      </a:dk1>
      <a:lt1>
        <a:srgbClr val="FFFFFF"/>
      </a:lt1>
      <a:dk2>
        <a:srgbClr val="3B213A"/>
      </a:dk2>
      <a:lt2>
        <a:srgbClr val="E3E2E8"/>
      </a:lt2>
      <a:accent1>
        <a:srgbClr val="93A94E"/>
      </a:accent1>
      <a:accent2>
        <a:srgbClr val="B6A03C"/>
      </a:accent2>
      <a:accent3>
        <a:srgbClr val="EA8946"/>
      </a:accent3>
      <a:accent4>
        <a:srgbClr val="EB4E4F"/>
      </a:accent4>
      <a:accent5>
        <a:srgbClr val="EE6EA5"/>
      </a:accent5>
      <a:accent6>
        <a:srgbClr val="EB4ED2"/>
      </a:accent6>
      <a:hlink>
        <a:srgbClr val="7A69AE"/>
      </a:hlink>
      <a:folHlink>
        <a:srgbClr val="7F7F7F"/>
      </a:folHlink>
    </a:clrScheme>
    <a:fontScheme name="Custom 2">
      <a:majorFont>
        <a:latin typeface="The Serif Hand Black"/>
        <a:ea typeface=""/>
        <a:cs typeface=""/>
      </a:majorFont>
      <a:minorFont>
        <a:latin typeface="The Hand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130</TotalTime>
  <Words>2673</Words>
  <Application>Microsoft Office PowerPoint</Application>
  <PresentationFormat>Widescreen</PresentationFormat>
  <Paragraphs>206</Paragraphs>
  <Slides>44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44</vt:i4>
      </vt:variant>
    </vt:vector>
  </HeadingPairs>
  <TitlesOfParts>
    <vt:vector size="51" baseType="lpstr">
      <vt:lpstr>Arial</vt:lpstr>
      <vt:lpstr>Century Schoolbook</vt:lpstr>
      <vt:lpstr>Comic Sans MS</vt:lpstr>
      <vt:lpstr>The Hand Bold</vt:lpstr>
      <vt:lpstr>The Serif Hand Black</vt:lpstr>
      <vt:lpstr>Times New Roman</vt:lpstr>
      <vt:lpstr>SketchyVTI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ARBUISO, CHARLES B</dc:creator>
  <cp:lastModifiedBy>ARBUISO, CHARLES B</cp:lastModifiedBy>
  <cp:revision>9</cp:revision>
  <dcterms:created xsi:type="dcterms:W3CDTF">2023-02-11T19:22:47Z</dcterms:created>
  <dcterms:modified xsi:type="dcterms:W3CDTF">2024-06-23T19:03:48Z</dcterms:modified>
</cp:coreProperties>
</file>